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3"/>
  </p:notesMasterIdLst>
  <p:sldIdLst>
    <p:sldId id="256" r:id="rId2"/>
    <p:sldId id="278" r:id="rId3"/>
    <p:sldId id="273" r:id="rId4"/>
    <p:sldId id="279" r:id="rId5"/>
    <p:sldId id="281" r:id="rId6"/>
    <p:sldId id="285" r:id="rId7"/>
    <p:sldId id="288" r:id="rId8"/>
    <p:sldId id="276" r:id="rId9"/>
    <p:sldId id="275" r:id="rId10"/>
    <p:sldId id="287" r:id="rId11"/>
    <p:sldId id="290" r:id="rId12"/>
    <p:sldId id="291" r:id="rId13"/>
    <p:sldId id="292" r:id="rId14"/>
    <p:sldId id="294" r:id="rId15"/>
    <p:sldId id="295" r:id="rId16"/>
    <p:sldId id="296" r:id="rId17"/>
    <p:sldId id="298" r:id="rId18"/>
    <p:sldId id="300" r:id="rId19"/>
    <p:sldId id="320" r:id="rId20"/>
    <p:sldId id="321" r:id="rId21"/>
    <p:sldId id="322" r:id="rId22"/>
    <p:sldId id="323" r:id="rId23"/>
    <p:sldId id="324" r:id="rId24"/>
    <p:sldId id="325" r:id="rId25"/>
    <p:sldId id="309" r:id="rId26"/>
    <p:sldId id="310" r:id="rId27"/>
    <p:sldId id="316" r:id="rId28"/>
    <p:sldId id="313" r:id="rId29"/>
    <p:sldId id="314" r:id="rId30"/>
    <p:sldId id="318" r:id="rId31"/>
    <p:sldId id="319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C"/>
    <a:srgbClr val="C5D6E3"/>
    <a:srgbClr val="233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72"/>
  </p:normalViewPr>
  <p:slideViewPr>
    <p:cSldViewPr snapToGrid="0">
      <p:cViewPr varScale="1">
        <p:scale>
          <a:sx n="91" d="100"/>
          <a:sy n="91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AA83F-F455-0542-847D-F7840883B419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D6AE0F9-7D0C-344C-9DDD-A7A99177EF91}">
      <dgm:prSet phldrT="[Testo]" custT="1"/>
      <dgm:sp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it-IT" sz="3000" b="1" err="1">
              <a:latin typeface="Cambria" panose="02040503050406030204" pitchFamily="18" charset="0"/>
            </a:rPr>
            <a:t>Node</a:t>
          </a:r>
          <a:endParaRPr lang="it-IT" sz="3600">
            <a:latin typeface="Cambria" panose="02040503050406030204" pitchFamily="18" charset="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it-IT" sz="2500">
              <a:latin typeface="Cambria" panose="02040503050406030204" pitchFamily="18" charset="0"/>
            </a:rPr>
            <a:t>Single stock in the market</a:t>
          </a:r>
        </a:p>
      </dgm:t>
    </dgm:pt>
    <dgm:pt modelId="{4F464671-AB8F-AE44-971B-D4C68CD862BD}" type="parTrans" cxnId="{B57C0635-9C7E-D644-AECA-21971BFF0F90}">
      <dgm:prSet/>
      <dgm:spPr/>
      <dgm:t>
        <a:bodyPr/>
        <a:lstStyle/>
        <a:p>
          <a:endParaRPr lang="it-IT"/>
        </a:p>
      </dgm:t>
    </dgm:pt>
    <dgm:pt modelId="{BE01338B-8F76-444E-8074-CC545EADD2AE}" type="sibTrans" cxnId="{B57C0635-9C7E-D644-AECA-21971BFF0F90}">
      <dgm:prSet/>
      <dgm:spPr/>
      <dgm:t>
        <a:bodyPr/>
        <a:lstStyle/>
        <a:p>
          <a:endParaRPr lang="it-IT"/>
        </a:p>
      </dgm:t>
    </dgm:pt>
    <dgm:pt modelId="{790BA5B2-1BE2-4548-9DA3-A232098BF9FC}">
      <dgm:prSet phldrT="[Testo]" custT="1"/>
      <dgm:sp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>
            <a:spcAft>
              <a:spcPts val="0"/>
            </a:spcAft>
          </a:pPr>
          <a:r>
            <a:rPr lang="it-IT" sz="3000" b="1">
              <a:latin typeface="Cambria" panose="02040503050406030204" pitchFamily="18" charset="0"/>
            </a:rPr>
            <a:t>Edge</a:t>
          </a:r>
          <a:endParaRPr lang="it-IT" sz="3000">
            <a:latin typeface="Cambria" panose="02040503050406030204" pitchFamily="18" charset="0"/>
          </a:endParaRPr>
        </a:p>
        <a:p>
          <a:pPr>
            <a:spcAft>
              <a:spcPts val="0"/>
            </a:spcAft>
          </a:pPr>
          <a:r>
            <a:rPr lang="it-IT" sz="2500">
              <a:latin typeface="Cambria" panose="02040503050406030204" pitchFamily="18" charset="0"/>
            </a:rPr>
            <a:t>Connection by </a:t>
          </a:r>
          <a:r>
            <a:rPr lang="it-IT" sz="2500" err="1">
              <a:latin typeface="Cambria" panose="02040503050406030204" pitchFamily="18" charset="0"/>
            </a:rPr>
            <a:t>correlation</a:t>
          </a:r>
          <a:r>
            <a:rPr lang="it-IT" sz="2500">
              <a:latin typeface="Cambria" panose="02040503050406030204" pitchFamily="18" charset="0"/>
            </a:rPr>
            <a:t> </a:t>
          </a:r>
        </a:p>
      </dgm:t>
    </dgm:pt>
    <dgm:pt modelId="{3766DAE5-F477-A649-95E6-DF818CC0AD46}" type="parTrans" cxnId="{B90DAB59-7D7D-C444-BE2D-15C6D9CF3DAF}">
      <dgm:prSet/>
      <dgm:spPr/>
      <dgm:t>
        <a:bodyPr/>
        <a:lstStyle/>
        <a:p>
          <a:endParaRPr lang="it-IT"/>
        </a:p>
      </dgm:t>
    </dgm:pt>
    <dgm:pt modelId="{F72057B0-7947-D348-8FE8-62DC47577005}" type="sibTrans" cxnId="{B90DAB59-7D7D-C444-BE2D-15C6D9CF3DAF}">
      <dgm:prSet/>
      <dgm:spPr/>
      <dgm:t>
        <a:bodyPr/>
        <a:lstStyle/>
        <a:p>
          <a:endParaRPr lang="it-IT"/>
        </a:p>
      </dgm:t>
    </dgm:pt>
    <dgm:pt modelId="{C5A24435-4013-5946-B57C-854F374235D3}">
      <dgm:prSet phldrT="[Testo]" custT="1"/>
      <dgm:sp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>
            <a:spcAft>
              <a:spcPts val="0"/>
            </a:spcAft>
          </a:pPr>
          <a:r>
            <a:rPr lang="it-IT" sz="3000" b="1" err="1">
              <a:latin typeface="Cambria" panose="02040503050406030204" pitchFamily="18" charset="0"/>
            </a:rPr>
            <a:t>What</a:t>
          </a:r>
          <a:r>
            <a:rPr lang="it-IT" sz="3000" b="1">
              <a:latin typeface="Cambria" panose="02040503050406030204" pitchFamily="18" charset="0"/>
            </a:rPr>
            <a:t> </a:t>
          </a:r>
          <a:r>
            <a:rPr lang="it-IT" sz="3000" b="1" err="1">
              <a:latin typeface="Cambria" panose="02040503050406030204" pitchFamily="18" charset="0"/>
            </a:rPr>
            <a:t>is</a:t>
          </a:r>
          <a:r>
            <a:rPr lang="it-IT" sz="3000" b="1">
              <a:latin typeface="Cambria" panose="02040503050406030204" pitchFamily="18" charset="0"/>
            </a:rPr>
            <a:t> a stock?</a:t>
          </a:r>
        </a:p>
        <a:p>
          <a:pPr>
            <a:spcAft>
              <a:spcPts val="0"/>
            </a:spcAft>
          </a:pPr>
          <a:r>
            <a:rPr lang="it-IT" sz="2000" b="0" i="0" u="none">
              <a:latin typeface="Cambria" panose="02040503050406030204" pitchFamily="18" charset="0"/>
            </a:rPr>
            <a:t>Share of ownership in a company </a:t>
          </a:r>
          <a:r>
            <a:rPr lang="it-IT" sz="2000" b="0" i="0" u="none" err="1">
              <a:latin typeface="Cambria" panose="02040503050406030204" pitchFamily="18" charset="0"/>
            </a:rPr>
            <a:t>traded</a:t>
          </a:r>
          <a:r>
            <a:rPr lang="it-IT" sz="2000" b="0" i="0" u="none">
              <a:latin typeface="Cambria" panose="02040503050406030204" pitchFamily="18" charset="0"/>
            </a:rPr>
            <a:t> on the stock market</a:t>
          </a:r>
          <a:endParaRPr lang="it-IT" sz="2000">
            <a:latin typeface="Cambria" panose="02040503050406030204" pitchFamily="18" charset="0"/>
          </a:endParaRPr>
        </a:p>
      </dgm:t>
    </dgm:pt>
    <dgm:pt modelId="{4D4E1B53-B68C-C044-AFDA-25BF2F952175}" type="parTrans" cxnId="{2ABA5B1D-BFEB-3A43-B4DE-8CFB930CC0F4}">
      <dgm:prSet/>
      <dgm:spPr/>
      <dgm:t>
        <a:bodyPr/>
        <a:lstStyle/>
        <a:p>
          <a:endParaRPr lang="it-IT"/>
        </a:p>
      </dgm:t>
    </dgm:pt>
    <dgm:pt modelId="{49A1D48F-5382-A84B-9DA4-282A016AE1DD}" type="sibTrans" cxnId="{2ABA5B1D-BFEB-3A43-B4DE-8CFB930CC0F4}">
      <dgm:prSet/>
      <dgm:spPr/>
      <dgm:t>
        <a:bodyPr/>
        <a:lstStyle/>
        <a:p>
          <a:endParaRPr lang="it-IT"/>
        </a:p>
      </dgm:t>
    </dgm:pt>
    <dgm:pt modelId="{238F3462-AD8B-2249-BF40-05853CE581B0}" type="pres">
      <dgm:prSet presAssocID="{EC9AA83F-F455-0542-847D-F7840883B419}" presName="linear" presStyleCnt="0">
        <dgm:presLayoutVars>
          <dgm:dir/>
          <dgm:resizeHandles val="exact"/>
        </dgm:presLayoutVars>
      </dgm:prSet>
      <dgm:spPr/>
    </dgm:pt>
    <dgm:pt modelId="{AE2F66A2-1A79-CB48-9F3B-F3061C18F590}" type="pres">
      <dgm:prSet presAssocID="{1D6AE0F9-7D0C-344C-9DDD-A7A99177EF91}" presName="comp" presStyleCnt="0"/>
      <dgm:spPr/>
    </dgm:pt>
    <dgm:pt modelId="{3A39AC12-754D-9C45-A3EB-C77AEC23D435}" type="pres">
      <dgm:prSet presAssocID="{1D6AE0F9-7D0C-344C-9DDD-A7A99177EF91}" presName="box" presStyleLbl="node1" presStyleIdx="0" presStyleCnt="3" custScaleX="100000" custScaleY="25617" custLinFactNeighborX="0" custLinFactNeighborY="37701"/>
      <dgm:spPr/>
    </dgm:pt>
    <dgm:pt modelId="{F1353BB0-3697-E641-AF25-946CD0AE60A9}" type="pres">
      <dgm:prSet presAssocID="{1D6AE0F9-7D0C-344C-9DDD-A7A99177EF91}" presName="img" presStyleLbl="fgImgPlace1" presStyleIdx="0" presStyleCnt="3" custScaleX="83372" custScaleY="19192" custLinFactNeighborX="-8975" custLinFactNeighborY="47416"/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</dgm:spPr>
    </dgm:pt>
    <dgm:pt modelId="{83530912-3C47-FD47-B057-143ECC2D4CED}" type="pres">
      <dgm:prSet presAssocID="{1D6AE0F9-7D0C-344C-9DDD-A7A99177EF91}" presName="text" presStyleLbl="node1" presStyleIdx="0" presStyleCnt="3">
        <dgm:presLayoutVars>
          <dgm:bulletEnabled val="1"/>
        </dgm:presLayoutVars>
      </dgm:prSet>
      <dgm:spPr/>
    </dgm:pt>
    <dgm:pt modelId="{8E0CB8A4-CAEF-274A-9C75-49B0D0288BC3}" type="pres">
      <dgm:prSet presAssocID="{BE01338B-8F76-444E-8074-CC545EADD2AE}" presName="spacer" presStyleCnt="0"/>
      <dgm:spPr/>
    </dgm:pt>
    <dgm:pt modelId="{567A8B07-67DC-1A4E-9B81-869E4FE1D4C9}" type="pres">
      <dgm:prSet presAssocID="{790BA5B2-1BE2-4548-9DA3-A232098BF9FC}" presName="comp" presStyleCnt="0"/>
      <dgm:spPr/>
    </dgm:pt>
    <dgm:pt modelId="{40FA4C13-7FD3-EF4B-BD4E-E2315DE91CA6}" type="pres">
      <dgm:prSet presAssocID="{790BA5B2-1BE2-4548-9DA3-A232098BF9FC}" presName="box" presStyleLbl="node1" presStyleIdx="1" presStyleCnt="3" custScaleY="25662" custLinFactNeighborX="0" custLinFactNeighborY="31687"/>
      <dgm:spPr/>
    </dgm:pt>
    <dgm:pt modelId="{1AA52A37-7642-2D4D-A676-D4D21AE0C057}" type="pres">
      <dgm:prSet presAssocID="{790BA5B2-1BE2-4548-9DA3-A232098BF9FC}" presName="img" presStyleLbl="fgImgPlace1" presStyleIdx="1" presStyleCnt="3" custScaleX="83372" custScaleY="19192" custLinFactNeighborX="-12507" custLinFactNeighborY="39866"/>
      <dgm:spPr>
        <a:blipFill rotWithShape="1">
          <a:blip xmlns:r="http://schemas.openxmlformats.org/officeDocument/2006/relationships" r:embed="rId2"/>
          <a:srcRect/>
          <a:stretch>
            <a:fillRect t="-1000" b="-1000"/>
          </a:stretch>
        </a:blipFill>
      </dgm:spPr>
    </dgm:pt>
    <dgm:pt modelId="{2636C1E4-5374-8B4B-B8E2-255D42AEC04B}" type="pres">
      <dgm:prSet presAssocID="{790BA5B2-1BE2-4548-9DA3-A232098BF9FC}" presName="text" presStyleLbl="node1" presStyleIdx="1" presStyleCnt="3">
        <dgm:presLayoutVars>
          <dgm:bulletEnabled val="1"/>
        </dgm:presLayoutVars>
      </dgm:prSet>
      <dgm:spPr/>
    </dgm:pt>
    <dgm:pt modelId="{109282D6-05C1-EB4C-832C-422B4EF1E362}" type="pres">
      <dgm:prSet presAssocID="{F72057B0-7947-D348-8FE8-62DC47577005}" presName="spacer" presStyleCnt="0"/>
      <dgm:spPr/>
    </dgm:pt>
    <dgm:pt modelId="{79ADE449-9F25-994E-ADED-1E6DC46AF815}" type="pres">
      <dgm:prSet presAssocID="{C5A24435-4013-5946-B57C-854F374235D3}" presName="comp" presStyleCnt="0"/>
      <dgm:spPr/>
    </dgm:pt>
    <dgm:pt modelId="{AF0C6867-5D5B-3843-8DD2-5559DCBD4F70}" type="pres">
      <dgm:prSet presAssocID="{C5A24435-4013-5946-B57C-854F374235D3}" presName="box" presStyleLbl="node1" presStyleIdx="2" presStyleCnt="3" custScaleY="30166" custLinFactNeighborX="0" custLinFactNeighborY="-68355"/>
      <dgm:spPr/>
    </dgm:pt>
    <dgm:pt modelId="{9818389F-46B8-FD44-B170-090B2409820F}" type="pres">
      <dgm:prSet presAssocID="{C5A24435-4013-5946-B57C-854F374235D3}" presName="img" presStyleLbl="fgImgPlace1" presStyleIdx="2" presStyleCnt="3" custScaleX="83372" custScaleY="19192" custLinFactNeighborX="-8975" custLinFactNeighborY="-84971"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1A93F82C-7A6B-BD42-88C8-77C02BB1577C}" type="pres">
      <dgm:prSet presAssocID="{C5A24435-4013-5946-B57C-854F374235D3}" presName="text" presStyleLbl="node1" presStyleIdx="2" presStyleCnt="3">
        <dgm:presLayoutVars>
          <dgm:bulletEnabled val="1"/>
        </dgm:presLayoutVars>
      </dgm:prSet>
      <dgm:spPr/>
    </dgm:pt>
  </dgm:ptLst>
  <dgm:cxnLst>
    <dgm:cxn modelId="{CB418109-85BE-DF4F-A9D6-CBE6FD626140}" type="presOf" srcId="{C5A24435-4013-5946-B57C-854F374235D3}" destId="{1A93F82C-7A6B-BD42-88C8-77C02BB1577C}" srcOrd="1" destOrd="0" presId="urn:microsoft.com/office/officeart/2005/8/layout/vList4"/>
    <dgm:cxn modelId="{2ABA5B1D-BFEB-3A43-B4DE-8CFB930CC0F4}" srcId="{EC9AA83F-F455-0542-847D-F7840883B419}" destId="{C5A24435-4013-5946-B57C-854F374235D3}" srcOrd="2" destOrd="0" parTransId="{4D4E1B53-B68C-C044-AFDA-25BF2F952175}" sibTransId="{49A1D48F-5382-A84B-9DA4-282A016AE1DD}"/>
    <dgm:cxn modelId="{B57C0635-9C7E-D644-AECA-21971BFF0F90}" srcId="{EC9AA83F-F455-0542-847D-F7840883B419}" destId="{1D6AE0F9-7D0C-344C-9DDD-A7A99177EF91}" srcOrd="0" destOrd="0" parTransId="{4F464671-AB8F-AE44-971B-D4C68CD862BD}" sibTransId="{BE01338B-8F76-444E-8074-CC545EADD2AE}"/>
    <dgm:cxn modelId="{B90DAB59-7D7D-C444-BE2D-15C6D9CF3DAF}" srcId="{EC9AA83F-F455-0542-847D-F7840883B419}" destId="{790BA5B2-1BE2-4548-9DA3-A232098BF9FC}" srcOrd="1" destOrd="0" parTransId="{3766DAE5-F477-A649-95E6-DF818CC0AD46}" sibTransId="{F72057B0-7947-D348-8FE8-62DC47577005}"/>
    <dgm:cxn modelId="{742EB385-D42F-9449-BE03-C7BB1D939F57}" type="presOf" srcId="{EC9AA83F-F455-0542-847D-F7840883B419}" destId="{238F3462-AD8B-2249-BF40-05853CE581B0}" srcOrd="0" destOrd="0" presId="urn:microsoft.com/office/officeart/2005/8/layout/vList4"/>
    <dgm:cxn modelId="{261733AB-2D93-E246-B453-654478D21F59}" type="presOf" srcId="{790BA5B2-1BE2-4548-9DA3-A232098BF9FC}" destId="{2636C1E4-5374-8B4B-B8E2-255D42AEC04B}" srcOrd="1" destOrd="0" presId="urn:microsoft.com/office/officeart/2005/8/layout/vList4"/>
    <dgm:cxn modelId="{66EC65AC-A198-CF42-9BE3-32645A0731A7}" type="presOf" srcId="{790BA5B2-1BE2-4548-9DA3-A232098BF9FC}" destId="{40FA4C13-7FD3-EF4B-BD4E-E2315DE91CA6}" srcOrd="0" destOrd="0" presId="urn:microsoft.com/office/officeart/2005/8/layout/vList4"/>
    <dgm:cxn modelId="{E0D2E6CA-ACAD-0C42-8A8C-048FFA127934}" type="presOf" srcId="{1D6AE0F9-7D0C-344C-9DDD-A7A99177EF91}" destId="{83530912-3C47-FD47-B057-143ECC2D4CED}" srcOrd="1" destOrd="0" presId="urn:microsoft.com/office/officeart/2005/8/layout/vList4"/>
    <dgm:cxn modelId="{A0B15BCB-45A3-A04E-9BC4-28FC47FD5E19}" type="presOf" srcId="{C5A24435-4013-5946-B57C-854F374235D3}" destId="{AF0C6867-5D5B-3843-8DD2-5559DCBD4F70}" srcOrd="0" destOrd="0" presId="urn:microsoft.com/office/officeart/2005/8/layout/vList4"/>
    <dgm:cxn modelId="{390E11CC-3054-A842-9742-72CE36133233}" type="presOf" srcId="{1D6AE0F9-7D0C-344C-9DDD-A7A99177EF91}" destId="{3A39AC12-754D-9C45-A3EB-C77AEC23D435}" srcOrd="0" destOrd="0" presId="urn:microsoft.com/office/officeart/2005/8/layout/vList4"/>
    <dgm:cxn modelId="{2BD4CE6D-89BC-714D-80AA-663DA43F165F}" type="presParOf" srcId="{238F3462-AD8B-2249-BF40-05853CE581B0}" destId="{AE2F66A2-1A79-CB48-9F3B-F3061C18F590}" srcOrd="0" destOrd="0" presId="urn:microsoft.com/office/officeart/2005/8/layout/vList4"/>
    <dgm:cxn modelId="{D987BB83-1255-314D-B172-FFC11B51258A}" type="presParOf" srcId="{AE2F66A2-1A79-CB48-9F3B-F3061C18F590}" destId="{3A39AC12-754D-9C45-A3EB-C77AEC23D435}" srcOrd="0" destOrd="0" presId="urn:microsoft.com/office/officeart/2005/8/layout/vList4"/>
    <dgm:cxn modelId="{68788065-F2D7-B04F-AEE7-0BC73A04A5ED}" type="presParOf" srcId="{AE2F66A2-1A79-CB48-9F3B-F3061C18F590}" destId="{F1353BB0-3697-E641-AF25-946CD0AE60A9}" srcOrd="1" destOrd="0" presId="urn:microsoft.com/office/officeart/2005/8/layout/vList4"/>
    <dgm:cxn modelId="{A0F170D0-9D33-FF49-AE66-D1F70E4FCF1D}" type="presParOf" srcId="{AE2F66A2-1A79-CB48-9F3B-F3061C18F590}" destId="{83530912-3C47-FD47-B057-143ECC2D4CED}" srcOrd="2" destOrd="0" presId="urn:microsoft.com/office/officeart/2005/8/layout/vList4"/>
    <dgm:cxn modelId="{742F0326-5E52-284F-AEA2-2A05474AB186}" type="presParOf" srcId="{238F3462-AD8B-2249-BF40-05853CE581B0}" destId="{8E0CB8A4-CAEF-274A-9C75-49B0D0288BC3}" srcOrd="1" destOrd="0" presId="urn:microsoft.com/office/officeart/2005/8/layout/vList4"/>
    <dgm:cxn modelId="{87F35DC5-3005-FB44-881E-621D4DCCC1FD}" type="presParOf" srcId="{238F3462-AD8B-2249-BF40-05853CE581B0}" destId="{567A8B07-67DC-1A4E-9B81-869E4FE1D4C9}" srcOrd="2" destOrd="0" presId="urn:microsoft.com/office/officeart/2005/8/layout/vList4"/>
    <dgm:cxn modelId="{4D51337C-9390-1B4F-BFE9-88798B574908}" type="presParOf" srcId="{567A8B07-67DC-1A4E-9B81-869E4FE1D4C9}" destId="{40FA4C13-7FD3-EF4B-BD4E-E2315DE91CA6}" srcOrd="0" destOrd="0" presId="urn:microsoft.com/office/officeart/2005/8/layout/vList4"/>
    <dgm:cxn modelId="{E635A2A3-8CC2-1A48-89C2-1E4841F2DC74}" type="presParOf" srcId="{567A8B07-67DC-1A4E-9B81-869E4FE1D4C9}" destId="{1AA52A37-7642-2D4D-A676-D4D21AE0C057}" srcOrd="1" destOrd="0" presId="urn:microsoft.com/office/officeart/2005/8/layout/vList4"/>
    <dgm:cxn modelId="{0849410F-6BE4-A842-9FAB-6CAF094E637F}" type="presParOf" srcId="{567A8B07-67DC-1A4E-9B81-869E4FE1D4C9}" destId="{2636C1E4-5374-8B4B-B8E2-255D42AEC04B}" srcOrd="2" destOrd="0" presId="urn:microsoft.com/office/officeart/2005/8/layout/vList4"/>
    <dgm:cxn modelId="{DC7EB2C7-DFBD-B24C-9924-5F1F6FAED5DE}" type="presParOf" srcId="{238F3462-AD8B-2249-BF40-05853CE581B0}" destId="{109282D6-05C1-EB4C-832C-422B4EF1E362}" srcOrd="3" destOrd="0" presId="urn:microsoft.com/office/officeart/2005/8/layout/vList4"/>
    <dgm:cxn modelId="{297C53A7-6395-1A4A-A394-83D498226AF3}" type="presParOf" srcId="{238F3462-AD8B-2249-BF40-05853CE581B0}" destId="{79ADE449-9F25-994E-ADED-1E6DC46AF815}" srcOrd="4" destOrd="0" presId="urn:microsoft.com/office/officeart/2005/8/layout/vList4"/>
    <dgm:cxn modelId="{AD31B657-5AFC-D043-BC53-2365486E880B}" type="presParOf" srcId="{79ADE449-9F25-994E-ADED-1E6DC46AF815}" destId="{AF0C6867-5D5B-3843-8DD2-5559DCBD4F70}" srcOrd="0" destOrd="0" presId="urn:microsoft.com/office/officeart/2005/8/layout/vList4"/>
    <dgm:cxn modelId="{FA876F88-5D48-8845-A1CB-49D896C46948}" type="presParOf" srcId="{79ADE449-9F25-994E-ADED-1E6DC46AF815}" destId="{9818389F-46B8-FD44-B170-090B2409820F}" srcOrd="1" destOrd="0" presId="urn:microsoft.com/office/officeart/2005/8/layout/vList4"/>
    <dgm:cxn modelId="{CDBE43CD-0D89-634F-B8A1-3A6CBAE59188}" type="presParOf" srcId="{79ADE449-9F25-994E-ADED-1E6DC46AF815}" destId="{1A93F82C-7A6B-BD42-88C8-77C02BB1577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9AC12-754D-9C45-A3EB-C77AEC23D435}">
      <dsp:nvSpPr>
        <dsp:cNvPr id="0" name=""/>
        <dsp:cNvSpPr/>
      </dsp:nvSpPr>
      <dsp:spPr>
        <a:xfrm>
          <a:off x="0" y="1742053"/>
          <a:ext cx="5397499" cy="1183686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3000" b="1" kern="1200" err="1">
              <a:latin typeface="Cambria" panose="02040503050406030204" pitchFamily="18" charset="0"/>
            </a:rPr>
            <a:t>Node</a:t>
          </a:r>
          <a:endParaRPr lang="it-IT" sz="3600" kern="1200">
            <a:latin typeface="Cambria" panose="02040503050406030204" pitchFamily="18" charset="0"/>
          </a:endParaRPr>
        </a:p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2500" kern="1200">
              <a:latin typeface="Cambria" panose="02040503050406030204" pitchFamily="18" charset="0"/>
            </a:rPr>
            <a:t>Single stock in the market</a:t>
          </a:r>
        </a:p>
      </dsp:txBody>
      <dsp:txXfrm>
        <a:off x="1541570" y="1742053"/>
        <a:ext cx="3855928" cy="1183686"/>
      </dsp:txXfrm>
    </dsp:sp>
    <dsp:sp modelId="{F1353BB0-3697-E641-AF25-946CD0AE60A9}">
      <dsp:nvSpPr>
        <dsp:cNvPr id="0" name=""/>
        <dsp:cNvSpPr/>
      </dsp:nvSpPr>
      <dsp:spPr>
        <a:xfrm>
          <a:off x="454935" y="1989885"/>
          <a:ext cx="900000" cy="7094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A4C13-7FD3-EF4B-BD4E-E2315DE91CA6}">
      <dsp:nvSpPr>
        <dsp:cNvPr id="0" name=""/>
        <dsp:cNvSpPr/>
      </dsp:nvSpPr>
      <dsp:spPr>
        <a:xfrm>
          <a:off x="0" y="3109921"/>
          <a:ext cx="5397499" cy="1185766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3000" b="1" kern="1200">
              <a:latin typeface="Cambria" panose="02040503050406030204" pitchFamily="18" charset="0"/>
            </a:rPr>
            <a:t>Edge</a:t>
          </a:r>
          <a:endParaRPr lang="it-IT" sz="3000" kern="1200">
            <a:latin typeface="Cambria" panose="02040503050406030204" pitchFamily="18" charset="0"/>
          </a:endParaRP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2500" kern="1200">
              <a:latin typeface="Cambria" panose="02040503050406030204" pitchFamily="18" charset="0"/>
            </a:rPr>
            <a:t>Connection by </a:t>
          </a:r>
          <a:r>
            <a:rPr lang="it-IT" sz="2500" kern="1200" err="1">
              <a:latin typeface="Cambria" panose="02040503050406030204" pitchFamily="18" charset="0"/>
            </a:rPr>
            <a:t>correlation</a:t>
          </a:r>
          <a:r>
            <a:rPr lang="it-IT" sz="2500" kern="1200">
              <a:latin typeface="Cambria" panose="02040503050406030204" pitchFamily="18" charset="0"/>
            </a:rPr>
            <a:t> </a:t>
          </a:r>
        </a:p>
      </dsp:txBody>
      <dsp:txXfrm>
        <a:off x="1541570" y="3109921"/>
        <a:ext cx="3855928" cy="1185766"/>
      </dsp:txXfrm>
    </dsp:sp>
    <dsp:sp modelId="{1AA52A37-7642-2D4D-A676-D4D21AE0C057}">
      <dsp:nvSpPr>
        <dsp:cNvPr id="0" name=""/>
        <dsp:cNvSpPr/>
      </dsp:nvSpPr>
      <dsp:spPr>
        <a:xfrm>
          <a:off x="416807" y="3357591"/>
          <a:ext cx="900000" cy="7094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C6867-5D5B-3843-8DD2-5559DCBD4F70}">
      <dsp:nvSpPr>
        <dsp:cNvPr id="0" name=""/>
        <dsp:cNvSpPr/>
      </dsp:nvSpPr>
      <dsp:spPr>
        <a:xfrm>
          <a:off x="0" y="135109"/>
          <a:ext cx="5397499" cy="139388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3000" b="1" kern="1200" err="1">
              <a:latin typeface="Cambria" panose="02040503050406030204" pitchFamily="18" charset="0"/>
            </a:rPr>
            <a:t>What</a:t>
          </a:r>
          <a:r>
            <a:rPr lang="it-IT" sz="3000" b="1" kern="1200">
              <a:latin typeface="Cambria" panose="02040503050406030204" pitchFamily="18" charset="0"/>
            </a:rPr>
            <a:t> </a:t>
          </a:r>
          <a:r>
            <a:rPr lang="it-IT" sz="3000" b="1" kern="1200" err="1">
              <a:latin typeface="Cambria" panose="02040503050406030204" pitchFamily="18" charset="0"/>
            </a:rPr>
            <a:t>is</a:t>
          </a:r>
          <a:r>
            <a:rPr lang="it-IT" sz="3000" b="1" kern="1200">
              <a:latin typeface="Cambria" panose="02040503050406030204" pitchFamily="18" charset="0"/>
            </a:rPr>
            <a:t> a stock?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2000" b="0" i="0" u="none" kern="1200">
              <a:latin typeface="Cambria" panose="02040503050406030204" pitchFamily="18" charset="0"/>
            </a:rPr>
            <a:t>Share of ownership in a company </a:t>
          </a:r>
          <a:r>
            <a:rPr lang="it-IT" sz="2000" b="0" i="0" u="none" kern="1200" err="1">
              <a:latin typeface="Cambria" panose="02040503050406030204" pitchFamily="18" charset="0"/>
            </a:rPr>
            <a:t>traded</a:t>
          </a:r>
          <a:r>
            <a:rPr lang="it-IT" sz="2000" b="0" i="0" u="none" kern="1200">
              <a:latin typeface="Cambria" panose="02040503050406030204" pitchFamily="18" charset="0"/>
            </a:rPr>
            <a:t> on the stock market</a:t>
          </a:r>
          <a:endParaRPr lang="it-IT" sz="2000" kern="1200">
            <a:latin typeface="Cambria" panose="02040503050406030204" pitchFamily="18" charset="0"/>
          </a:endParaRPr>
        </a:p>
      </dsp:txBody>
      <dsp:txXfrm>
        <a:off x="1541570" y="135109"/>
        <a:ext cx="3855928" cy="1393882"/>
      </dsp:txXfrm>
    </dsp:sp>
    <dsp:sp modelId="{9818389F-46B8-FD44-B170-090B2409820F}">
      <dsp:nvSpPr>
        <dsp:cNvPr id="0" name=""/>
        <dsp:cNvSpPr/>
      </dsp:nvSpPr>
      <dsp:spPr>
        <a:xfrm>
          <a:off x="454935" y="494803"/>
          <a:ext cx="900000" cy="7094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133A-2DDE-644A-91B1-0B838E9EE4D1}" type="datetimeFigureOut">
              <a:rPr lang="it-IT" smtClean="0"/>
              <a:t>23/01/24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D9EBC-9CF5-7346-B29B-51B9575BC4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095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D9EBC-9CF5-7346-B29B-51B9575BC4B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46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D9EBC-9CF5-7346-B29B-51B9575BC4B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437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D9EBC-9CF5-7346-B29B-51B9575BC4B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16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D9EBC-9CF5-7346-B29B-51B9575BC4B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261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D9EBC-9CF5-7346-B29B-51B9575BC4B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86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D9EBC-9CF5-7346-B29B-51B9575BC4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49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D9EBC-9CF5-7346-B29B-51B9575BC4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04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8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5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1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8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9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4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5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79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0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3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 descr="Immagine che contiene Universo, fuochi d'artificio&#10;&#10;Descrizione generata automaticamente">
            <a:extLst>
              <a:ext uri="{FF2B5EF4-FFF2-40B4-BE49-F238E27FC236}">
                <a16:creationId xmlns:a16="http://schemas.microsoft.com/office/drawing/2014/main" id="{4EA7B0DA-5B0C-557C-6593-A48D2DF1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83679" y="-590572"/>
            <a:ext cx="9460800" cy="8039144"/>
          </a:xfrm>
          <a:custGeom>
            <a:avLst/>
            <a:gdLst>
              <a:gd name="connsiteX0" fmla="*/ 4035391 w 8070781"/>
              <a:gd name="connsiteY0" fmla="*/ 0 h 6858000"/>
              <a:gd name="connsiteX1" fmla="*/ 8065531 w 8070781"/>
              <a:gd name="connsiteY1" fmla="*/ 3252544 h 6858000"/>
              <a:gd name="connsiteX2" fmla="*/ 8070781 w 8070781"/>
              <a:gd name="connsiteY2" fmla="*/ 3428968 h 6858000"/>
              <a:gd name="connsiteX3" fmla="*/ 8070781 w 8070781"/>
              <a:gd name="connsiteY3" fmla="*/ 3429032 h 6858000"/>
              <a:gd name="connsiteX4" fmla="*/ 8065531 w 8070781"/>
              <a:gd name="connsiteY4" fmla="*/ 3605456 h 6858000"/>
              <a:gd name="connsiteX5" fmla="*/ 4035391 w 8070781"/>
              <a:gd name="connsiteY5" fmla="*/ 6858000 h 6858000"/>
              <a:gd name="connsiteX6" fmla="*/ 0 w 8070781"/>
              <a:gd name="connsiteY6" fmla="*/ 3429000 h 6858000"/>
              <a:gd name="connsiteX7" fmla="*/ 4035391 w 80707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781" h="6858000">
                <a:moveTo>
                  <a:pt x="4035391" y="0"/>
                </a:moveTo>
                <a:cubicBezTo>
                  <a:pt x="6194430" y="0"/>
                  <a:pt x="7957451" y="1440764"/>
                  <a:pt x="8065531" y="3252544"/>
                </a:cubicBezTo>
                <a:lnTo>
                  <a:pt x="8070781" y="3428968"/>
                </a:lnTo>
                <a:lnTo>
                  <a:pt x="8070781" y="3429032"/>
                </a:lnTo>
                <a:lnTo>
                  <a:pt x="8065531" y="3605456"/>
                </a:lnTo>
                <a:cubicBezTo>
                  <a:pt x="7957451" y="5417236"/>
                  <a:pt x="6194430" y="6858000"/>
                  <a:pt x="4035391" y="6858000"/>
                </a:cubicBezTo>
                <a:cubicBezTo>
                  <a:pt x="1806706" y="6858000"/>
                  <a:pt x="0" y="5322784"/>
                  <a:pt x="0" y="3429000"/>
                </a:cubicBezTo>
                <a:cubicBezTo>
                  <a:pt x="0" y="1535216"/>
                  <a:pt x="1806706" y="0"/>
                  <a:pt x="4035391" y="0"/>
                </a:cubicBez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C7A6053-DB59-3A0B-47F9-EFC9D7A47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721895"/>
            <a:ext cx="4135521" cy="2129593"/>
          </a:xfrm>
        </p:spPr>
        <p:txBody>
          <a:bodyPr anchor="b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Scale-free</a:t>
            </a:r>
            <a:b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Network:</a:t>
            </a:r>
            <a:br>
              <a:rPr lang="it-IT"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it-IT" sz="4000" i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</a:t>
            </a:r>
            <a:r>
              <a:rPr lang="it-IT" sz="4000" i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lang="it-IT" sz="4000" i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CDAEC628-2EDE-E667-3D8F-1E50F9BED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07" y="3424853"/>
            <a:ext cx="2656569" cy="1188648"/>
          </a:xfrm>
        </p:spPr>
        <p:txBody>
          <a:bodyPr anchor="ctr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it-IT">
                <a:solidFill>
                  <a:schemeClr val="bg2">
                    <a:lumMod val="90000"/>
                  </a:schemeClr>
                </a:solidFill>
              </a:rPr>
              <a:t>Raffaele Cavaliere M62/2656</a:t>
            </a:r>
          </a:p>
          <a:p>
            <a:pPr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it-IT">
                <a:solidFill>
                  <a:schemeClr val="bg2">
                    <a:lumMod val="90000"/>
                  </a:schemeClr>
                </a:solidFill>
              </a:rPr>
              <a:t>Alessandro Cicalese M62/2847</a:t>
            </a:r>
            <a:endParaRPr lang="it-IT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CF06928-83A2-42A2-14F7-0482C8FEA3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19240" y="5182318"/>
            <a:ext cx="1482555" cy="1476862"/>
          </a:xfrm>
          <a:prstGeom prst="rect">
            <a:avLst/>
          </a:prstGeom>
        </p:spPr>
      </p:pic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6BD6B66-76B7-1579-67FB-C07743C37C99}"/>
              </a:ext>
            </a:extLst>
          </p:cNvPr>
          <p:cNvSpPr txBox="1">
            <a:spLocks/>
          </p:cNvSpPr>
          <p:nvPr/>
        </p:nvSpPr>
        <p:spPr>
          <a:xfrm>
            <a:off x="-5337171" y="2210682"/>
            <a:ext cx="6114632" cy="341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Distribution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Laws</a:t>
            </a:r>
            <a:endParaRPr lang="it-IT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Scale-Free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Network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 The stock market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0CDE1E5-D166-9ACE-1755-5F337F958363}"/>
              </a:ext>
            </a:extLst>
          </p:cNvPr>
          <p:cNvSpPr txBox="1"/>
          <p:nvPr/>
        </p:nvSpPr>
        <p:spPr>
          <a:xfrm>
            <a:off x="-5064335" y="1151903"/>
            <a:ext cx="2991603" cy="103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Index:</a:t>
            </a:r>
          </a:p>
        </p:txBody>
      </p:sp>
    </p:spTree>
    <p:extLst>
      <p:ext uri="{BB962C8B-B14F-4D97-AF65-F5344CB8AC3E}">
        <p14:creationId xmlns:p14="http://schemas.microsoft.com/office/powerpoint/2010/main" val="229983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8FC120-5624-08CB-BD1F-6AB932B90F41}"/>
              </a:ext>
            </a:extLst>
          </p:cNvPr>
          <p:cNvSpPr txBox="1">
            <a:spLocks/>
          </p:cNvSpPr>
          <p:nvPr/>
        </p:nvSpPr>
        <p:spPr>
          <a:xfrm>
            <a:off x="537164" y="1863109"/>
            <a:ext cx="6114632" cy="341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it-IT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Network?</a:t>
            </a:r>
            <a:endParaRPr lang="it-IT" b="1">
              <a:solidFill>
                <a:schemeClr val="tx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Distribution</a:t>
            </a:r>
          </a:p>
          <a:p>
            <a:r>
              <a:rPr lang="it-IT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</a:p>
          <a:p>
            <a:r>
              <a:rPr lang="it-IT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err="1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it-IT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Scale-Free</a:t>
            </a:r>
          </a:p>
          <a:p>
            <a:r>
              <a:rPr lang="it-IT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Network</a:t>
            </a:r>
          </a:p>
          <a:p>
            <a:r>
              <a:rPr lang="it-IT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 The stock market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0F072-AC26-9280-8FD8-83CF55805F9C}"/>
              </a:ext>
            </a:extLst>
          </p:cNvPr>
          <p:cNvSpPr txBox="1"/>
          <p:nvPr/>
        </p:nvSpPr>
        <p:spPr>
          <a:xfrm>
            <a:off x="810000" y="685799"/>
            <a:ext cx="2991603" cy="103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D75F6E-CC62-53F4-4FB0-4634E5DA1E51}"/>
              </a:ext>
            </a:extLst>
          </p:cNvPr>
          <p:cNvSpPr txBox="1"/>
          <p:nvPr/>
        </p:nvSpPr>
        <p:spPr>
          <a:xfrm>
            <a:off x="5414211" y="4427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5" name="Immagine 4" descr="Immagine che contiene Universo, fuochi d'artificio&#10;&#10;Descrizione generata automaticamente">
            <a:extLst>
              <a:ext uri="{FF2B5EF4-FFF2-40B4-BE49-F238E27FC236}">
                <a16:creationId xmlns:a16="http://schemas.microsoft.com/office/drawing/2014/main" id="{907027E6-6511-4FE5-780C-37BE9D90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03499" y="890528"/>
            <a:ext cx="5778501" cy="4910177"/>
          </a:xfrm>
          <a:custGeom>
            <a:avLst/>
            <a:gdLst>
              <a:gd name="connsiteX0" fmla="*/ 4035391 w 8070781"/>
              <a:gd name="connsiteY0" fmla="*/ 0 h 6858000"/>
              <a:gd name="connsiteX1" fmla="*/ 8065531 w 8070781"/>
              <a:gd name="connsiteY1" fmla="*/ 3252544 h 6858000"/>
              <a:gd name="connsiteX2" fmla="*/ 8070781 w 8070781"/>
              <a:gd name="connsiteY2" fmla="*/ 3428968 h 6858000"/>
              <a:gd name="connsiteX3" fmla="*/ 8070781 w 8070781"/>
              <a:gd name="connsiteY3" fmla="*/ 3429032 h 6858000"/>
              <a:gd name="connsiteX4" fmla="*/ 8065531 w 8070781"/>
              <a:gd name="connsiteY4" fmla="*/ 3605456 h 6858000"/>
              <a:gd name="connsiteX5" fmla="*/ 4035391 w 8070781"/>
              <a:gd name="connsiteY5" fmla="*/ 6858000 h 6858000"/>
              <a:gd name="connsiteX6" fmla="*/ 0 w 8070781"/>
              <a:gd name="connsiteY6" fmla="*/ 3429000 h 6858000"/>
              <a:gd name="connsiteX7" fmla="*/ 4035391 w 80707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781" h="6858000">
                <a:moveTo>
                  <a:pt x="4035391" y="0"/>
                </a:moveTo>
                <a:cubicBezTo>
                  <a:pt x="6194430" y="0"/>
                  <a:pt x="7957451" y="1440764"/>
                  <a:pt x="8065531" y="3252544"/>
                </a:cubicBezTo>
                <a:lnTo>
                  <a:pt x="8070781" y="3428968"/>
                </a:lnTo>
                <a:lnTo>
                  <a:pt x="8070781" y="3429032"/>
                </a:lnTo>
                <a:lnTo>
                  <a:pt x="8065531" y="3605456"/>
                </a:lnTo>
                <a:cubicBezTo>
                  <a:pt x="7957451" y="5417236"/>
                  <a:pt x="6194430" y="6858000"/>
                  <a:pt x="4035391" y="6858000"/>
                </a:cubicBezTo>
                <a:cubicBezTo>
                  <a:pt x="1806706" y="6858000"/>
                  <a:pt x="0" y="5322784"/>
                  <a:pt x="0" y="3429000"/>
                </a:cubicBezTo>
                <a:cubicBezTo>
                  <a:pt x="0" y="1535216"/>
                  <a:pt x="1806706" y="0"/>
                  <a:pt x="4035391" y="0"/>
                </a:cubicBezTo>
                <a:close/>
              </a:path>
            </a:pathLst>
          </a:custGeom>
        </p:spPr>
      </p:pic>
      <p:pic>
        <p:nvPicPr>
          <p:cNvPr id="15" name="Immagine 1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A1D2FA7-4593-2CD3-CF01-6F3EBB9D92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1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157163" y="457201"/>
            <a:ext cx="8015288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 i="0" u="none" strike="noStrike">
                <a:effectLst/>
                <a:latin typeface="Söhne"/>
              </a:rPr>
              <a:t>   Hubs in Networks</a:t>
            </a:r>
            <a:endParaRPr lang="it-IT" sz="5000" b="1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1A34F15-02F7-24B0-FAB6-ED0728C7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7678D-3687-C679-D891-5242FE854A7B}"/>
              </a:ext>
            </a:extLst>
          </p:cNvPr>
          <p:cNvSpPr txBox="1"/>
          <p:nvPr/>
        </p:nvSpPr>
        <p:spPr>
          <a:xfrm>
            <a:off x="689011" y="1784048"/>
            <a:ext cx="7275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 b="1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Hub:</a:t>
            </a:r>
            <a:r>
              <a:rPr lang="it-IT" sz="30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it-IT" sz="30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highly</a:t>
            </a:r>
            <a:r>
              <a:rPr lang="it-IT" sz="30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connected</a:t>
            </a:r>
            <a:r>
              <a:rPr lang="it-IT" sz="30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node</a:t>
            </a:r>
            <a:r>
              <a:rPr lang="it-IT" sz="30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in a network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824386-68D8-3AA5-8EF7-EDC6EA119E3D}"/>
              </a:ext>
            </a:extLst>
          </p:cNvPr>
          <p:cNvSpPr txBox="1"/>
          <p:nvPr/>
        </p:nvSpPr>
        <p:spPr>
          <a:xfrm>
            <a:off x="377283" y="2550217"/>
            <a:ext cx="95148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0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In a scale-free networks </a:t>
            </a:r>
            <a:r>
              <a:rPr lang="it-IT" sz="3000">
                <a:solidFill>
                  <a:srgbClr val="374151"/>
                </a:solidFill>
                <a:latin typeface="Cambria" panose="02040503050406030204" pitchFamily="18" charset="0"/>
              </a:rPr>
              <a:t>hubs: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>
                <a:solidFill>
                  <a:srgbClr val="374151"/>
                </a:solidFill>
                <a:latin typeface="Cambria" panose="02040503050406030204" pitchFamily="18" charset="0"/>
              </a:rPr>
              <a:t>are </a:t>
            </a:r>
            <a:r>
              <a:rPr lang="it-IT" sz="3000" err="1">
                <a:solidFill>
                  <a:srgbClr val="374151"/>
                </a:solidFill>
                <a:latin typeface="Cambria" panose="02040503050406030204" pitchFamily="18" charset="0"/>
              </a:rPr>
              <a:t>disproportionately</a:t>
            </a:r>
            <a:r>
              <a:rPr lang="it-IT" sz="3000">
                <a:solidFill>
                  <a:srgbClr val="374151"/>
                </a:solidFill>
                <a:latin typeface="Cambria" panose="02040503050406030204" pitchFamily="18" charset="0"/>
              </a:rPr>
              <a:t> big </a:t>
            </a:r>
            <a:r>
              <a:rPr lang="it-IT" sz="3000" err="1">
                <a:solidFill>
                  <a:srgbClr val="374151"/>
                </a:solidFill>
                <a:latin typeface="Cambria" panose="02040503050406030204" pitchFamily="18" charset="0"/>
              </a:rPr>
              <a:t>compared</a:t>
            </a:r>
            <a:r>
              <a:rPr lang="it-IT" sz="3000">
                <a:solidFill>
                  <a:srgbClr val="374151"/>
                </a:solidFill>
                <a:latin typeface="Cambria" panose="02040503050406030204" pitchFamily="18" charset="0"/>
              </a:rPr>
              <a:t> to </a:t>
            </a:r>
            <a:r>
              <a:rPr lang="it-IT" sz="3000" err="1">
                <a:solidFill>
                  <a:srgbClr val="374151"/>
                </a:solidFill>
                <a:latin typeface="Cambria" panose="02040503050406030204" pitchFamily="18" charset="0"/>
              </a:rPr>
              <a:t>higher</a:t>
            </a:r>
            <a:r>
              <a:rPr lang="it-IT" sz="3000">
                <a:solidFill>
                  <a:srgbClr val="374151"/>
                </a:solidFill>
                <a:latin typeface="Cambria" panose="02040503050406030204" pitchFamily="18" charset="0"/>
              </a:rPr>
              <a:t> </a:t>
            </a:r>
            <a:r>
              <a:rPr lang="it-IT" sz="3000" err="1">
                <a:solidFill>
                  <a:srgbClr val="374151"/>
                </a:solidFill>
                <a:latin typeface="Cambria" panose="02040503050406030204" pitchFamily="18" charset="0"/>
              </a:rPr>
              <a:t>nodes</a:t>
            </a:r>
            <a:endParaRPr lang="it-IT" sz="3000">
              <a:solidFill>
                <a:srgbClr val="37415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 err="1">
                <a:solidFill>
                  <a:srgbClr val="374151"/>
                </a:solidFill>
                <a:latin typeface="Cambria" panose="02040503050406030204" pitchFamily="18" charset="0"/>
              </a:rPr>
              <a:t>have</a:t>
            </a:r>
            <a:r>
              <a:rPr lang="it-IT" sz="3000">
                <a:solidFill>
                  <a:srgbClr val="374151"/>
                </a:solidFill>
                <a:latin typeface="Cambria" panose="02040503050406030204" pitchFamily="18" charset="0"/>
              </a:rPr>
              <a:t> a high</a:t>
            </a:r>
            <a:r>
              <a:rPr lang="it-IT" sz="30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probability</a:t>
            </a:r>
            <a:r>
              <a:rPr lang="it-IT" sz="30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of </a:t>
            </a:r>
            <a:r>
              <a:rPr lang="it-IT" sz="30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being</a:t>
            </a:r>
            <a:r>
              <a:rPr lang="it-IT" sz="30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observed</a:t>
            </a:r>
            <a:endParaRPr lang="it-IT" sz="3000">
              <a:solidFill>
                <a:srgbClr val="374151"/>
              </a:solidFill>
              <a:latin typeface="Cambria" panose="02040503050406030204" pitchFamily="18" charset="0"/>
            </a:endParaRP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64C1425C-E983-13F4-B2FA-39C3B7442F75}"/>
              </a:ext>
            </a:extLst>
          </p:cNvPr>
          <p:cNvSpPr/>
          <p:nvPr/>
        </p:nvSpPr>
        <p:spPr>
          <a:xfrm>
            <a:off x="2615655" y="4162829"/>
            <a:ext cx="2469651" cy="244352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B3290356-DC57-CB80-D6D0-7904D3B0EE82}"/>
              </a:ext>
            </a:extLst>
          </p:cNvPr>
          <p:cNvSpPr/>
          <p:nvPr/>
        </p:nvSpPr>
        <p:spPr>
          <a:xfrm>
            <a:off x="7422496" y="4162828"/>
            <a:ext cx="2469650" cy="244352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28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157163" y="457201"/>
            <a:ext cx="8015288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 i="0" u="none" strike="noStrike">
                <a:effectLst/>
                <a:latin typeface="Söhne"/>
              </a:rPr>
              <a:t>   Hubs in Networks</a:t>
            </a:r>
            <a:endParaRPr lang="it-IT" sz="5000" b="1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1A34F15-02F7-24B0-FAB6-ED0728C7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7678D-3687-C679-D891-5242FE854A7B}"/>
              </a:ext>
            </a:extLst>
          </p:cNvPr>
          <p:cNvSpPr txBox="1"/>
          <p:nvPr/>
        </p:nvSpPr>
        <p:spPr>
          <a:xfrm>
            <a:off x="689011" y="1784048"/>
            <a:ext cx="7275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 b="1" i="0" u="none" strike="noStrike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Hub:</a:t>
            </a:r>
            <a:r>
              <a:rPr lang="it-IT" sz="3000" b="0" i="0" u="none" strike="noStrike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it-IT" sz="3000" b="0" i="0" u="none" strike="noStrike" err="1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highly</a:t>
            </a:r>
            <a:r>
              <a:rPr lang="it-IT" sz="3000" b="0" i="0" u="none" strike="noStrike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connected</a:t>
            </a:r>
            <a:r>
              <a:rPr lang="it-IT" sz="3000" b="0" i="0" u="none" strike="noStrike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node</a:t>
            </a:r>
            <a:r>
              <a:rPr lang="it-IT" sz="3000" b="0" i="0" u="none" strike="noStrike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 in a network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824386-68D8-3AA5-8EF7-EDC6EA119E3D}"/>
              </a:ext>
            </a:extLst>
          </p:cNvPr>
          <p:cNvSpPr txBox="1"/>
          <p:nvPr/>
        </p:nvSpPr>
        <p:spPr>
          <a:xfrm>
            <a:off x="377283" y="2550217"/>
            <a:ext cx="95148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000" b="0" i="0" u="none" strike="noStrike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In a scale-free networks </a:t>
            </a:r>
            <a:r>
              <a:rPr lang="it-IT" sz="300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hubs: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are </a:t>
            </a:r>
            <a:r>
              <a:rPr lang="it-IT" sz="300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disproportionately</a:t>
            </a:r>
            <a:r>
              <a:rPr lang="it-IT" sz="300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 big </a:t>
            </a:r>
            <a:r>
              <a:rPr lang="it-IT" sz="300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compared</a:t>
            </a:r>
            <a:r>
              <a:rPr lang="it-IT" sz="300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 to </a:t>
            </a:r>
            <a:r>
              <a:rPr lang="it-IT" sz="300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higher</a:t>
            </a:r>
            <a:r>
              <a:rPr lang="it-IT" sz="300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it-IT" sz="300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nodes</a:t>
            </a:r>
            <a:endParaRPr lang="it-IT" sz="300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have</a:t>
            </a:r>
            <a:r>
              <a:rPr lang="it-IT" sz="300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rPr>
              <a:t> a high</a:t>
            </a:r>
            <a:r>
              <a:rPr lang="it-IT" sz="3000" b="0" i="0" u="none" strike="noStrike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probability</a:t>
            </a:r>
            <a:r>
              <a:rPr lang="it-IT" sz="3000" b="0" i="0" u="none" strike="noStrike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 of </a:t>
            </a:r>
            <a:r>
              <a:rPr lang="it-IT" sz="3000" b="0" i="0" u="none" strike="noStrike" err="1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being</a:t>
            </a:r>
            <a:r>
              <a:rPr lang="it-IT" sz="3000" b="0" i="0" u="none" strike="noStrike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observed</a:t>
            </a:r>
            <a:endParaRPr lang="it-IT" sz="300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1D477A67-B3B4-188B-F81D-1FF363DAAF85}"/>
              </a:ext>
            </a:extLst>
          </p:cNvPr>
          <p:cNvSpPr/>
          <p:nvPr/>
        </p:nvSpPr>
        <p:spPr>
          <a:xfrm>
            <a:off x="689011" y="1154714"/>
            <a:ext cx="5598000" cy="53568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566D86-01B7-9D9A-3F15-3D84E38B09AE}"/>
              </a:ext>
            </a:extLst>
          </p:cNvPr>
          <p:cNvSpPr/>
          <p:nvPr/>
        </p:nvSpPr>
        <p:spPr>
          <a:xfrm>
            <a:off x="6419137" y="1154714"/>
            <a:ext cx="5597999" cy="53568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954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290947" y="433206"/>
            <a:ext cx="8375073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 i="0" u="none" strike="noStrike">
                <a:effectLst/>
                <a:latin typeface="Söhne"/>
              </a:rPr>
              <a:t>   Small World </a:t>
            </a:r>
            <a:r>
              <a:rPr lang="it-IT" sz="5400" b="1" i="0" u="none" strike="noStrike" err="1">
                <a:effectLst/>
                <a:latin typeface="Söhne"/>
              </a:rPr>
              <a:t>Phenomenon</a:t>
            </a:r>
            <a:endParaRPr lang="it-IT" sz="5000" b="1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1A34F15-02F7-24B0-FAB6-ED0728C7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pic>
        <p:nvPicPr>
          <p:cNvPr id="5" name="Immagine 4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9E12C02F-AAFC-748F-E0AE-17013D65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85" y="3218072"/>
            <a:ext cx="5311538" cy="347632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E7E745-8C70-ECA1-6BAB-7DBAA8AA3A31}"/>
              </a:ext>
            </a:extLst>
          </p:cNvPr>
          <p:cNvSpPr txBox="1"/>
          <p:nvPr/>
        </p:nvSpPr>
        <p:spPr>
          <a:xfrm>
            <a:off x="6927861" y="1467883"/>
            <a:ext cx="43455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i="1">
                <a:solidFill>
                  <a:srgbClr val="374151"/>
                </a:solidFill>
                <a:latin typeface="Söhne"/>
              </a:rPr>
              <a:t>“</a:t>
            </a:r>
            <a:r>
              <a:rPr lang="it-IT" sz="2500" i="1" err="1">
                <a:solidFill>
                  <a:srgbClr val="374151"/>
                </a:solidFill>
                <a:latin typeface="Söhne"/>
              </a:rPr>
              <a:t>A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ny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two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individuals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regardless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of 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their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 location on Earth, can be 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connected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through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 a chain of </a:t>
            </a:r>
            <a:endParaRPr lang="it-IT" sz="2500" i="1">
              <a:solidFill>
                <a:srgbClr val="374151"/>
              </a:solidFill>
              <a:latin typeface="Söhne"/>
            </a:endParaRPr>
          </a:p>
          <a:p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at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most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six</a:t>
            </a:r>
            <a:r>
              <a:rPr lang="it-IT" sz="2500" b="0" i="1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2500" b="0" i="1" u="none" strike="noStrike" err="1">
                <a:solidFill>
                  <a:srgbClr val="374151"/>
                </a:solidFill>
                <a:effectLst/>
                <a:latin typeface="Söhne"/>
              </a:rPr>
              <a:t>acquaintances</a:t>
            </a:r>
            <a:r>
              <a:rPr lang="it-IT" sz="2500" i="1">
                <a:solidFill>
                  <a:srgbClr val="374151"/>
                </a:solidFill>
                <a:latin typeface="Söhne"/>
              </a:rPr>
              <a:t>”</a:t>
            </a:r>
            <a:endParaRPr lang="it-IT" sz="2500" i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F2C62A4-F169-0ADF-2148-47D17C312882}"/>
              </a:ext>
            </a:extLst>
          </p:cNvPr>
          <p:cNvSpPr txBox="1"/>
          <p:nvPr/>
        </p:nvSpPr>
        <p:spPr>
          <a:xfrm>
            <a:off x="174863" y="1766304"/>
            <a:ext cx="57063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it-IT" sz="22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Hubs </a:t>
            </a:r>
            <a:r>
              <a:rPr lang="it-IT" sz="22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connect</a:t>
            </a:r>
            <a:r>
              <a:rPr lang="it-IT" sz="22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2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various</a:t>
            </a:r>
            <a:r>
              <a:rPr lang="it-IT" sz="22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parts of the network, </a:t>
            </a:r>
            <a:r>
              <a:rPr lang="it-IT" sz="2200" b="0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reducing</a:t>
            </a:r>
            <a:r>
              <a:rPr lang="it-IT" sz="2200" b="0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200" b="0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average</a:t>
            </a:r>
            <a:r>
              <a:rPr lang="it-IT" sz="2200" b="0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200" b="0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path</a:t>
            </a:r>
            <a:r>
              <a:rPr lang="it-IT" sz="2200" b="0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200" b="0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lengths</a:t>
            </a:r>
            <a:endParaRPr lang="it-IT" sz="2200">
              <a:latin typeface="Cambria" panose="02040503050406030204" pitchFamily="18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20D240D-BA81-595D-7707-0F526F020BA9}"/>
              </a:ext>
            </a:extLst>
          </p:cNvPr>
          <p:cNvSpPr txBox="1"/>
          <p:nvPr/>
        </p:nvSpPr>
        <p:spPr>
          <a:xfrm>
            <a:off x="143691" y="2740359"/>
            <a:ext cx="62241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2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Scale-free networks </a:t>
            </a:r>
            <a:r>
              <a:rPr lang="it-IT" sz="22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maintain</a:t>
            </a:r>
            <a:r>
              <a:rPr lang="it-IT" sz="22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it-IT" sz="2200" b="0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high clustering </a:t>
            </a:r>
            <a:r>
              <a:rPr lang="it-IT" sz="2200" b="0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coefficient</a:t>
            </a:r>
            <a:r>
              <a:rPr lang="it-IT" sz="22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it-IT" sz="22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indicating</a:t>
            </a:r>
            <a:r>
              <a:rPr lang="it-IT" sz="22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strong </a:t>
            </a:r>
            <a:r>
              <a:rPr lang="it-IT" sz="2200" b="0" i="0" u="none" strike="noStrike" err="1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local</a:t>
            </a:r>
            <a:r>
              <a:rPr lang="it-IT" sz="2200" b="0" i="0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 connections</a:t>
            </a:r>
            <a:endParaRPr lang="it-IT" sz="2200">
              <a:latin typeface="Cambria" panose="02040503050406030204" pitchFamily="18" charset="0"/>
            </a:endParaRPr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F41C27D5-19B7-7660-0E2D-AC944F77AEF9}"/>
              </a:ext>
            </a:extLst>
          </p:cNvPr>
          <p:cNvSpPr/>
          <p:nvPr/>
        </p:nvSpPr>
        <p:spPr>
          <a:xfrm>
            <a:off x="2768272" y="3626952"/>
            <a:ext cx="519546" cy="1436576"/>
          </a:xfrm>
          <a:prstGeom prst="downArrow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AE32EB0-9AE4-EA18-44C6-A99E437B4F11}"/>
              </a:ext>
            </a:extLst>
          </p:cNvPr>
          <p:cNvSpPr txBox="1"/>
          <p:nvPr/>
        </p:nvSpPr>
        <p:spPr>
          <a:xfrm>
            <a:off x="-99618" y="5232693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i="1" u="none" strike="noStrike">
                <a:solidFill>
                  <a:srgbClr val="374151"/>
                </a:solidFill>
                <a:effectLst/>
                <a:latin typeface="Cambria" panose="02040503050406030204" pitchFamily="18" charset="0"/>
              </a:rPr>
              <a:t>LOCAL COHESION – GLOBAL REACH</a:t>
            </a:r>
            <a:endParaRPr lang="it-IT" b="1" i="1"/>
          </a:p>
        </p:txBody>
      </p:sp>
    </p:spTree>
    <p:extLst>
      <p:ext uri="{BB962C8B-B14F-4D97-AF65-F5344CB8AC3E}">
        <p14:creationId xmlns:p14="http://schemas.microsoft.com/office/powerpoint/2010/main" val="350832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8FC120-5624-08CB-BD1F-6AB932B90F41}"/>
              </a:ext>
            </a:extLst>
          </p:cNvPr>
          <p:cNvSpPr txBox="1">
            <a:spLocks/>
          </p:cNvSpPr>
          <p:nvPr/>
        </p:nvSpPr>
        <p:spPr>
          <a:xfrm>
            <a:off x="537164" y="1863109"/>
            <a:ext cx="6114632" cy="341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Network?</a:t>
            </a:r>
            <a:endParaRPr lang="it-IT" b="1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Distribution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</a:p>
          <a:p>
            <a:r>
              <a:rPr lang="it-IT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32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it-IT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Scale-Free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Network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 The stock market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0F072-AC26-9280-8FD8-83CF55805F9C}"/>
              </a:ext>
            </a:extLst>
          </p:cNvPr>
          <p:cNvSpPr txBox="1"/>
          <p:nvPr/>
        </p:nvSpPr>
        <p:spPr>
          <a:xfrm>
            <a:off x="810000" y="685799"/>
            <a:ext cx="2991603" cy="103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Index:</a:t>
            </a:r>
          </a:p>
        </p:txBody>
      </p:sp>
      <p:pic>
        <p:nvPicPr>
          <p:cNvPr id="5" name="Immagine 4" descr="Immagine che contiene Universo, fuochi d'artificio&#10;&#10;Descrizione generata automaticamente">
            <a:extLst>
              <a:ext uri="{FF2B5EF4-FFF2-40B4-BE49-F238E27FC236}">
                <a16:creationId xmlns:a16="http://schemas.microsoft.com/office/drawing/2014/main" id="{907027E6-6511-4FE5-780C-37BE9D90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03499" y="890528"/>
            <a:ext cx="5778501" cy="4910177"/>
          </a:xfrm>
          <a:custGeom>
            <a:avLst/>
            <a:gdLst>
              <a:gd name="connsiteX0" fmla="*/ 4035391 w 8070781"/>
              <a:gd name="connsiteY0" fmla="*/ 0 h 6858000"/>
              <a:gd name="connsiteX1" fmla="*/ 8065531 w 8070781"/>
              <a:gd name="connsiteY1" fmla="*/ 3252544 h 6858000"/>
              <a:gd name="connsiteX2" fmla="*/ 8070781 w 8070781"/>
              <a:gd name="connsiteY2" fmla="*/ 3428968 h 6858000"/>
              <a:gd name="connsiteX3" fmla="*/ 8070781 w 8070781"/>
              <a:gd name="connsiteY3" fmla="*/ 3429032 h 6858000"/>
              <a:gd name="connsiteX4" fmla="*/ 8065531 w 8070781"/>
              <a:gd name="connsiteY4" fmla="*/ 3605456 h 6858000"/>
              <a:gd name="connsiteX5" fmla="*/ 4035391 w 8070781"/>
              <a:gd name="connsiteY5" fmla="*/ 6858000 h 6858000"/>
              <a:gd name="connsiteX6" fmla="*/ 0 w 8070781"/>
              <a:gd name="connsiteY6" fmla="*/ 3429000 h 6858000"/>
              <a:gd name="connsiteX7" fmla="*/ 4035391 w 80707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781" h="6858000">
                <a:moveTo>
                  <a:pt x="4035391" y="0"/>
                </a:moveTo>
                <a:cubicBezTo>
                  <a:pt x="6194430" y="0"/>
                  <a:pt x="7957451" y="1440764"/>
                  <a:pt x="8065531" y="3252544"/>
                </a:cubicBezTo>
                <a:lnTo>
                  <a:pt x="8070781" y="3428968"/>
                </a:lnTo>
                <a:lnTo>
                  <a:pt x="8070781" y="3429032"/>
                </a:lnTo>
                <a:lnTo>
                  <a:pt x="8065531" y="3605456"/>
                </a:lnTo>
                <a:cubicBezTo>
                  <a:pt x="7957451" y="5417236"/>
                  <a:pt x="6194430" y="6858000"/>
                  <a:pt x="4035391" y="6858000"/>
                </a:cubicBezTo>
                <a:cubicBezTo>
                  <a:pt x="1806706" y="6858000"/>
                  <a:pt x="0" y="5322784"/>
                  <a:pt x="0" y="3429000"/>
                </a:cubicBezTo>
                <a:cubicBezTo>
                  <a:pt x="0" y="1535216"/>
                  <a:pt x="1806706" y="0"/>
                  <a:pt x="4035391" y="0"/>
                </a:cubicBezTo>
                <a:close/>
              </a:path>
            </a:pathLst>
          </a:custGeom>
        </p:spPr>
      </p:pic>
      <p:pic>
        <p:nvPicPr>
          <p:cNvPr id="15" name="Immagine 1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A1D2FA7-4593-2CD3-CF01-6F3EBB9D92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5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0659F4-81D1-629E-FE02-D510E8FB8EA3}"/>
              </a:ext>
            </a:extLst>
          </p:cNvPr>
          <p:cNvSpPr txBox="1"/>
          <p:nvPr/>
        </p:nvSpPr>
        <p:spPr>
          <a:xfrm>
            <a:off x="-157164" y="457201"/>
            <a:ext cx="8885527" cy="9233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Moments of a Distribution</a:t>
            </a:r>
            <a:endParaRPr lang="it-IT" sz="5000" b="1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C2E1941-AE37-A5E7-6957-7D73D203A624}"/>
                  </a:ext>
                </a:extLst>
              </p:cNvPr>
              <p:cNvSpPr txBox="1"/>
              <p:nvPr/>
            </p:nvSpPr>
            <p:spPr>
              <a:xfrm>
                <a:off x="184659" y="1659842"/>
                <a:ext cx="6919526" cy="93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it-IT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it-IT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sz="300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it-IT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it-IT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it-IT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it-IT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it-IT" sz="30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C2E1941-AE37-A5E7-6957-7D73D203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59" y="1659842"/>
                <a:ext cx="6919526" cy="938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F9C5CB5-85DD-3C63-7ED6-1D7E0AF53F28}"/>
                  </a:ext>
                </a:extLst>
              </p:cNvPr>
              <p:cNvSpPr txBox="1"/>
              <p:nvPr/>
            </p:nvSpPr>
            <p:spPr>
              <a:xfrm>
                <a:off x="184659" y="2736167"/>
                <a:ext cx="8704049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=1:  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𝑎𝑣𝑒𝑟𝑎𝑔𝑒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𝑑𝑒𝑔𝑟𝑒𝑒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=2:  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h𝑒𝑙𝑝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𝑐𝑎𝑙𝑐𝑢𝑙𝑎𝑡𝑒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it-IT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it-IT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it-IT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=3:  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𝑡𝑒𝑙𝑙𝑠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h𝑜𝑤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𝑠𝑦𝑚𝑚𝑒𝑡𝑟𝑖𝑐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</m:oMath>
                  </m:oMathPara>
                </a14:m>
                <a:endParaRPr lang="it-IT" sz="2500" b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sz="25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F9C5CB5-85DD-3C63-7ED6-1D7E0AF53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59" y="2736167"/>
                <a:ext cx="8704049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56E43547-9607-166C-2B1F-D40337BF9358}"/>
                  </a:ext>
                </a:extLst>
              </p:cNvPr>
              <p:cNvSpPr txBox="1"/>
              <p:nvPr/>
            </p:nvSpPr>
            <p:spPr>
              <a:xfrm>
                <a:off x="583809" y="4859610"/>
                <a:ext cx="187397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∞</m:t>
                      </m:r>
                    </m:oMath>
                  </m:oMathPara>
                </a14:m>
                <a:endParaRPr lang="it-IT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56E43547-9607-166C-2B1F-D40337BF9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" y="4859610"/>
                <a:ext cx="18739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C3AE65D-C0C8-C07B-0388-2A08B74CF26C}"/>
                  </a:ext>
                </a:extLst>
              </p:cNvPr>
              <p:cNvSpPr txBox="1"/>
              <p:nvPr/>
            </p:nvSpPr>
            <p:spPr>
              <a:xfrm>
                <a:off x="2457784" y="4274834"/>
                <a:ext cx="1651499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0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it-IT" sz="1000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C3AE65D-C0C8-C07B-0388-2A08B74CF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784" y="4274834"/>
                <a:ext cx="1651499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E0EB7B9-AC15-3BF9-B945-5F3D5BF47767}"/>
                  </a:ext>
                </a:extLst>
              </p:cNvPr>
              <p:cNvSpPr txBox="1"/>
              <p:nvPr/>
            </p:nvSpPr>
            <p:spPr>
              <a:xfrm>
                <a:off x="3511825" y="4721110"/>
                <a:ext cx="218277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it-IT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it-IT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it-IT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it-IT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𝑓𝑖𝑛𝑖𝑡𝑒</m:t>
                      </m:r>
                    </m:oMath>
                  </m:oMathPara>
                </a14:m>
                <a:endParaRPr lang="it-IT" sz="220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E0EB7B9-AC15-3BF9-B945-5F3D5BF47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825" y="4721110"/>
                <a:ext cx="2182777" cy="338554"/>
              </a:xfrm>
              <a:prstGeom prst="rect">
                <a:avLst/>
              </a:prstGeom>
              <a:blipFill>
                <a:blip r:embed="rId7"/>
                <a:stretch>
                  <a:fillRect l="-1117" r="-2793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207F284-0FA0-FDB6-ADBE-8864B05FA379}"/>
                  </a:ext>
                </a:extLst>
              </p:cNvPr>
              <p:cNvSpPr txBox="1"/>
              <p:nvPr/>
            </p:nvSpPr>
            <p:spPr>
              <a:xfrm>
                <a:off x="3511825" y="5313580"/>
                <a:ext cx="220861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it-IT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it-IT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it-IT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𝑑𝑖𝑣𝑒𝑟𝑔𝑒𝑠</m:t>
                      </m:r>
                    </m:oMath>
                  </m:oMathPara>
                </a14:m>
                <a:endParaRPr lang="it-IT" sz="220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207F284-0FA0-FDB6-ADBE-8864B05FA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825" y="5313580"/>
                <a:ext cx="2208618" cy="338554"/>
              </a:xfrm>
              <a:prstGeom prst="rect">
                <a:avLst/>
              </a:prstGeom>
              <a:blipFill>
                <a:blip r:embed="rId8"/>
                <a:stretch>
                  <a:fillRect l="-2486" r="-4144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AF9E3DFF-9D24-CBB6-1BBF-881990D1BE89}"/>
                  </a:ext>
                </a:extLst>
              </p:cNvPr>
              <p:cNvSpPr txBox="1"/>
              <p:nvPr/>
            </p:nvSpPr>
            <p:spPr>
              <a:xfrm>
                <a:off x="4009293" y="4705721"/>
                <a:ext cx="6189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AF9E3DFF-9D24-CBB6-1BBF-881990D1B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293" y="4705721"/>
                <a:ext cx="6189784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3DD3658-1505-9559-A426-9A6592279737}"/>
                  </a:ext>
                </a:extLst>
              </p:cNvPr>
              <p:cNvSpPr txBox="1"/>
              <p:nvPr/>
            </p:nvSpPr>
            <p:spPr>
              <a:xfrm>
                <a:off x="4001619" y="5298191"/>
                <a:ext cx="6189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it-IT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3DD3658-1505-9559-A426-9A659227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19" y="5298191"/>
                <a:ext cx="6189784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5CDF3D-9A43-AAC2-5C78-BD007549C1A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D37CFC12-D34F-78A5-8656-85368738308D}"/>
                  </a:ext>
                </a:extLst>
              </p:cNvPr>
              <p:cNvSpPr/>
              <p:nvPr/>
            </p:nvSpPr>
            <p:spPr>
              <a:xfrm>
                <a:off x="8888708" y="1659842"/>
                <a:ext cx="2833392" cy="17691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/>
                    </m:sSubSup>
                  </m:oMath>
                </a14:m>
                <a:r>
                  <a:rPr lang="it-IT" sz="20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= degree of the       	</a:t>
                </a:r>
                <a:r>
                  <a:rPr lang="it-IT" sz="200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biggest</a:t>
                </a:r>
                <a:r>
                  <a:rPr lang="it-IT" sz="20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it-IT" sz="200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node</a:t>
                </a:r>
                <a:r>
                  <a:rPr lang="it-IT" sz="20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  <m:sup/>
                    </m:sSubSup>
                  </m:oMath>
                </a14:m>
                <a:r>
                  <a:rPr lang="it-IT" sz="20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 = degree of the  	</a:t>
                </a:r>
                <a:r>
                  <a:rPr lang="it-IT" sz="200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smallest</a:t>
                </a:r>
                <a:r>
                  <a:rPr lang="it-IT" sz="20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it-IT" sz="200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node</a:t>
                </a:r>
                <a:r>
                  <a:rPr lang="it-IT" sz="20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D37CFC12-D34F-78A5-8656-853687383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708" y="1659842"/>
                <a:ext cx="2833392" cy="1769158"/>
              </a:xfrm>
              <a:prstGeom prst="roundRect">
                <a:avLst/>
              </a:prstGeom>
              <a:blipFill>
                <a:blip r:embed="rId12"/>
                <a:stretch>
                  <a:fillRect r="-8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71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0659F4-81D1-629E-FE02-D510E8FB8EA3}"/>
              </a:ext>
            </a:extLst>
          </p:cNvPr>
          <p:cNvSpPr txBox="1"/>
          <p:nvPr/>
        </p:nvSpPr>
        <p:spPr>
          <a:xfrm>
            <a:off x="-157165" y="457201"/>
            <a:ext cx="10843093" cy="9233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Scale-free Networks </a:t>
            </a:r>
            <a:r>
              <a:rPr lang="it-IT" sz="54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Lack</a:t>
            </a:r>
            <a:r>
              <a:rPr lang="it-IT" sz="5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Scale</a:t>
            </a:r>
            <a:endParaRPr lang="it-IT" sz="5000" b="1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31" name="Immagine 3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5CDF3D-9A43-AAC2-5C78-BD007549C1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262DEF3-FC03-C430-2F25-5E57B044B62D}"/>
                  </a:ext>
                </a:extLst>
              </p:cNvPr>
              <p:cNvSpPr txBox="1"/>
              <p:nvPr/>
            </p:nvSpPr>
            <p:spPr>
              <a:xfrm>
                <a:off x="327260" y="1631122"/>
                <a:ext cx="514121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500">
                    <a:solidFill>
                      <a:schemeClr val="bg1"/>
                    </a:solidFill>
                    <a:latin typeface="Cambria" panose="02040503050406030204" pitchFamily="18" charset="0"/>
                  </a:rPr>
                  <a:t>For a scale-free network 𝛾 &lt; 3. </a:t>
                </a:r>
                <a:r>
                  <a:rPr lang="it-IT" sz="2500" err="1">
                    <a:solidFill>
                      <a:schemeClr val="bg1"/>
                    </a:solidFill>
                    <a:latin typeface="Cambria" panose="02040503050406030204" pitchFamily="18" charset="0"/>
                  </a:rPr>
                  <a:t>Thus</a:t>
                </a:r>
                <a:r>
                  <a:rPr lang="it-IT" sz="2500">
                    <a:solidFill>
                      <a:schemeClr val="bg1"/>
                    </a:solidFill>
                    <a:latin typeface="Cambria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25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it-IT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it-IT" sz="25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it-IT" sz="25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it-IT" sz="25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it-IT" sz="25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it-IT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</m:sup>
                        </m:sSup>
                      </m:e>
                    </m:d>
                    <m:r>
                      <a:rPr lang="it-IT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𝑔𝑜</m:t>
                    </m:r>
                    <m:r>
                      <a:rPr lang="it-IT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it-IT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𝑖𝑛𝑓𝑖𝑛𝑖𝑡𝑦</m:t>
                    </m:r>
                  </m:oMath>
                </a14:m>
                <a:endParaRPr lang="it-IT" sz="250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262DEF3-FC03-C430-2F25-5E57B044B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60" y="1631122"/>
                <a:ext cx="5141211" cy="861774"/>
              </a:xfrm>
              <a:prstGeom prst="rect">
                <a:avLst/>
              </a:prstGeom>
              <a:blipFill>
                <a:blip r:embed="rId4"/>
                <a:stretch>
                  <a:fillRect l="-2017" t="-5674" r="-3321"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ED949464-DDD9-2F7F-5713-E753CE1234C3}"/>
              </a:ext>
            </a:extLst>
          </p:cNvPr>
          <p:cNvSpPr txBox="1"/>
          <p:nvPr/>
        </p:nvSpPr>
        <p:spPr>
          <a:xfrm>
            <a:off x="327260" y="3128501"/>
            <a:ext cx="43523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The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variance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diverge for large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N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meaning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that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fluctuations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around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average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can be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arbitrary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large</a:t>
            </a:r>
            <a:endParaRPr lang="it-IT" sz="25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4A0187-398F-DEAD-EDAB-319812A1360E}"/>
              </a:ext>
            </a:extLst>
          </p:cNvPr>
          <p:cNvSpPr txBox="1"/>
          <p:nvPr/>
        </p:nvSpPr>
        <p:spPr>
          <a:xfrm>
            <a:off x="5143473" y="2379812"/>
            <a:ext cx="6315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Networks with </a:t>
            </a:r>
            <a:r>
              <a:rPr lang="el-GR" sz="2500" b="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γ</a:t>
            </a:r>
            <a:r>
              <a:rPr lang="el-GR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 ‹ 3 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do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not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have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meaningful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internal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scale,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but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are </a:t>
            </a:r>
            <a:r>
              <a:rPr lang="it-IT" sz="2500" b="1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SCALE-FREE!</a:t>
            </a:r>
            <a:endParaRPr lang="it-IT" sz="25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Immagine 11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35D38BFA-E941-2774-E91C-8336ADCE3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951"/>
          <a:stretch/>
        </p:blipFill>
        <p:spPr>
          <a:xfrm>
            <a:off x="5143473" y="3429000"/>
            <a:ext cx="6687669" cy="311066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0220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8FC120-5624-08CB-BD1F-6AB932B90F41}"/>
              </a:ext>
            </a:extLst>
          </p:cNvPr>
          <p:cNvSpPr txBox="1">
            <a:spLocks/>
          </p:cNvSpPr>
          <p:nvPr/>
        </p:nvSpPr>
        <p:spPr>
          <a:xfrm>
            <a:off x="537164" y="1863109"/>
            <a:ext cx="6114632" cy="341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Network?</a:t>
            </a:r>
            <a:endParaRPr lang="it-IT" b="1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Distribution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Scale-Free</a:t>
            </a:r>
          </a:p>
          <a:p>
            <a:r>
              <a:rPr lang="it-IT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Network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 The stock market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0F072-AC26-9280-8FD8-83CF55805F9C}"/>
              </a:ext>
            </a:extLst>
          </p:cNvPr>
          <p:cNvSpPr txBox="1"/>
          <p:nvPr/>
        </p:nvSpPr>
        <p:spPr>
          <a:xfrm>
            <a:off x="810000" y="685799"/>
            <a:ext cx="2991603" cy="103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Index:</a:t>
            </a:r>
          </a:p>
        </p:txBody>
      </p:sp>
      <p:pic>
        <p:nvPicPr>
          <p:cNvPr id="5" name="Immagine 4" descr="Immagine che contiene Universo, fuochi d'artificio&#10;&#10;Descrizione generata automaticamente">
            <a:extLst>
              <a:ext uri="{FF2B5EF4-FFF2-40B4-BE49-F238E27FC236}">
                <a16:creationId xmlns:a16="http://schemas.microsoft.com/office/drawing/2014/main" id="{907027E6-6511-4FE5-780C-37BE9D90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03499" y="890528"/>
            <a:ext cx="5778501" cy="4910177"/>
          </a:xfrm>
          <a:custGeom>
            <a:avLst/>
            <a:gdLst>
              <a:gd name="connsiteX0" fmla="*/ 4035391 w 8070781"/>
              <a:gd name="connsiteY0" fmla="*/ 0 h 6858000"/>
              <a:gd name="connsiteX1" fmla="*/ 8065531 w 8070781"/>
              <a:gd name="connsiteY1" fmla="*/ 3252544 h 6858000"/>
              <a:gd name="connsiteX2" fmla="*/ 8070781 w 8070781"/>
              <a:gd name="connsiteY2" fmla="*/ 3428968 h 6858000"/>
              <a:gd name="connsiteX3" fmla="*/ 8070781 w 8070781"/>
              <a:gd name="connsiteY3" fmla="*/ 3429032 h 6858000"/>
              <a:gd name="connsiteX4" fmla="*/ 8065531 w 8070781"/>
              <a:gd name="connsiteY4" fmla="*/ 3605456 h 6858000"/>
              <a:gd name="connsiteX5" fmla="*/ 4035391 w 8070781"/>
              <a:gd name="connsiteY5" fmla="*/ 6858000 h 6858000"/>
              <a:gd name="connsiteX6" fmla="*/ 0 w 8070781"/>
              <a:gd name="connsiteY6" fmla="*/ 3429000 h 6858000"/>
              <a:gd name="connsiteX7" fmla="*/ 4035391 w 80707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781" h="6858000">
                <a:moveTo>
                  <a:pt x="4035391" y="0"/>
                </a:moveTo>
                <a:cubicBezTo>
                  <a:pt x="6194430" y="0"/>
                  <a:pt x="7957451" y="1440764"/>
                  <a:pt x="8065531" y="3252544"/>
                </a:cubicBezTo>
                <a:lnTo>
                  <a:pt x="8070781" y="3428968"/>
                </a:lnTo>
                <a:lnTo>
                  <a:pt x="8070781" y="3429032"/>
                </a:lnTo>
                <a:lnTo>
                  <a:pt x="8065531" y="3605456"/>
                </a:lnTo>
                <a:cubicBezTo>
                  <a:pt x="7957451" y="5417236"/>
                  <a:pt x="6194430" y="6858000"/>
                  <a:pt x="4035391" y="6858000"/>
                </a:cubicBezTo>
                <a:cubicBezTo>
                  <a:pt x="1806706" y="6858000"/>
                  <a:pt x="0" y="5322784"/>
                  <a:pt x="0" y="3429000"/>
                </a:cubicBezTo>
                <a:cubicBezTo>
                  <a:pt x="0" y="1535216"/>
                  <a:pt x="1806706" y="0"/>
                  <a:pt x="4035391" y="0"/>
                </a:cubicBezTo>
                <a:close/>
              </a:path>
            </a:pathLst>
          </a:custGeom>
        </p:spPr>
      </p:pic>
      <p:pic>
        <p:nvPicPr>
          <p:cNvPr id="15" name="Immagine 1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A1D2FA7-4593-2CD3-CF01-6F3EBB9D92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290947" y="433206"/>
            <a:ext cx="8375073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>
                <a:latin typeface="Calibri" panose="020F0502020204030204" pitchFamily="34" charset="0"/>
                <a:cs typeface="Calibri" panose="020F0502020204030204" pitchFamily="34" charset="0"/>
              </a:rPr>
              <a:t>   Working with Network</a:t>
            </a: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9035FF-C6EA-4098-0598-2236EF9E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2D9CBF7-0340-6A56-AFC5-B5233E6764CE}"/>
              </a:ext>
            </a:extLst>
          </p:cNvPr>
          <p:cNvSpPr/>
          <p:nvPr/>
        </p:nvSpPr>
        <p:spPr>
          <a:xfrm>
            <a:off x="2559086" y="3164339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0645955-E5F2-B36C-658A-FFFA4B410A18}"/>
              </a:ext>
            </a:extLst>
          </p:cNvPr>
          <p:cNvSpPr/>
          <p:nvPr/>
        </p:nvSpPr>
        <p:spPr>
          <a:xfrm>
            <a:off x="2559086" y="1920126"/>
            <a:ext cx="5943229" cy="10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1DFABB-0E8F-537A-F2B1-0EAFCDA25AFB}"/>
              </a:ext>
            </a:extLst>
          </p:cNvPr>
          <p:cNvSpPr txBox="1"/>
          <p:nvPr/>
        </p:nvSpPr>
        <p:spPr>
          <a:xfrm>
            <a:off x="2536146" y="2146051"/>
            <a:ext cx="5950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Plotting</a:t>
            </a:r>
            <a:r>
              <a:rPr lang="it-IT" sz="300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Distribution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C5A7C1-0B6D-ACED-F449-EF4AC0EAE38B}"/>
              </a:ext>
            </a:extLst>
          </p:cNvPr>
          <p:cNvSpPr txBox="1"/>
          <p:nvPr/>
        </p:nvSpPr>
        <p:spPr>
          <a:xfrm>
            <a:off x="2815760" y="3416871"/>
            <a:ext cx="5943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Measuring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</a:t>
            </a:r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Exponent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8191634-C19B-4AD3-7FFE-7910F26558DE}"/>
              </a:ext>
            </a:extLst>
          </p:cNvPr>
          <p:cNvSpPr/>
          <p:nvPr/>
        </p:nvSpPr>
        <p:spPr>
          <a:xfrm>
            <a:off x="2559086" y="4469131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01192C-52A4-A224-A0A0-7EE74F657B00}"/>
              </a:ext>
            </a:extLst>
          </p:cNvPr>
          <p:cNvSpPr txBox="1"/>
          <p:nvPr/>
        </p:nvSpPr>
        <p:spPr>
          <a:xfrm>
            <a:off x="2382568" y="4721663"/>
            <a:ext cx="5943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Shape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of </a:t>
            </a:r>
            <a:r>
              <a:rPr lang="it-IT" sz="3000">
                <a:solidFill>
                  <a:schemeClr val="bg1"/>
                </a:solidFill>
                <a:latin typeface="Cambria" panose="02040503050406030204" pitchFamily="18" charset="0"/>
              </a:rPr>
              <a:t>R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eal Network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2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290947" y="433206"/>
            <a:ext cx="8375073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>
                <a:latin typeface="Calibri" panose="020F0502020204030204" pitchFamily="34" charset="0"/>
                <a:cs typeface="Calibri" panose="020F0502020204030204" pitchFamily="34" charset="0"/>
              </a:rPr>
              <a:t>   Working with Network</a:t>
            </a: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9035FF-C6EA-4098-0598-2236EF9E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2D9CBF7-0340-6A56-AFC5-B5233E6764CE}"/>
              </a:ext>
            </a:extLst>
          </p:cNvPr>
          <p:cNvSpPr/>
          <p:nvPr/>
        </p:nvSpPr>
        <p:spPr>
          <a:xfrm>
            <a:off x="2559086" y="3164339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1DFABB-0E8F-537A-F2B1-0EAFCDA25AFB}"/>
              </a:ext>
            </a:extLst>
          </p:cNvPr>
          <p:cNvSpPr txBox="1"/>
          <p:nvPr/>
        </p:nvSpPr>
        <p:spPr>
          <a:xfrm>
            <a:off x="2536146" y="2146051"/>
            <a:ext cx="5950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Plotting</a:t>
            </a:r>
            <a:r>
              <a:rPr lang="it-IT" sz="300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Distribution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C5A7C1-0B6D-ACED-F449-EF4AC0EAE38B}"/>
              </a:ext>
            </a:extLst>
          </p:cNvPr>
          <p:cNvSpPr txBox="1"/>
          <p:nvPr/>
        </p:nvSpPr>
        <p:spPr>
          <a:xfrm>
            <a:off x="2815760" y="3416871"/>
            <a:ext cx="5943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Measuring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</a:t>
            </a:r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Exponent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8191634-C19B-4AD3-7FFE-7910F26558DE}"/>
              </a:ext>
            </a:extLst>
          </p:cNvPr>
          <p:cNvSpPr/>
          <p:nvPr/>
        </p:nvSpPr>
        <p:spPr>
          <a:xfrm>
            <a:off x="2559086" y="4469131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01192C-52A4-A224-A0A0-7EE74F657B00}"/>
              </a:ext>
            </a:extLst>
          </p:cNvPr>
          <p:cNvSpPr txBox="1"/>
          <p:nvPr/>
        </p:nvSpPr>
        <p:spPr>
          <a:xfrm>
            <a:off x="2382568" y="4721663"/>
            <a:ext cx="5943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Shape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of </a:t>
            </a:r>
            <a:r>
              <a:rPr lang="it-IT" sz="3000">
                <a:solidFill>
                  <a:schemeClr val="bg1"/>
                </a:solidFill>
                <a:latin typeface="Cambria" panose="02040503050406030204" pitchFamily="18" charset="0"/>
              </a:rPr>
              <a:t>R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eal Network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0645955-E5F2-B36C-658A-FFFA4B410A18}"/>
              </a:ext>
            </a:extLst>
          </p:cNvPr>
          <p:cNvSpPr/>
          <p:nvPr/>
        </p:nvSpPr>
        <p:spPr>
          <a:xfrm>
            <a:off x="2053390" y="1582339"/>
            <a:ext cx="8880770" cy="47061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D25CE6-E689-0128-8116-42EEEEEF6A5F}"/>
              </a:ext>
            </a:extLst>
          </p:cNvPr>
          <p:cNvSpPr txBox="1"/>
          <p:nvPr/>
        </p:nvSpPr>
        <p:spPr>
          <a:xfrm>
            <a:off x="3366386" y="1779161"/>
            <a:ext cx="64430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00" err="1">
                <a:solidFill>
                  <a:schemeClr val="bg1"/>
                </a:solidFill>
                <a:latin typeface="Cambria" panose="02040503050406030204" pitchFamily="18" charset="0"/>
              </a:rPr>
              <a:t>W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have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nodes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with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widely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different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degrees, </a:t>
            </a:r>
          </a:p>
          <a:p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a linear plot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is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unable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to display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them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all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.</a:t>
            </a:r>
            <a:endParaRPr lang="it-IT" sz="25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CC00146-C910-F610-E167-ECCB550661EF}"/>
              </a:ext>
            </a:extLst>
          </p:cNvPr>
          <p:cNvSpPr txBox="1"/>
          <p:nvPr/>
        </p:nvSpPr>
        <p:spPr>
          <a:xfrm>
            <a:off x="2989868" y="2640935"/>
            <a:ext cx="6443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1">
                <a:solidFill>
                  <a:schemeClr val="bg1"/>
                </a:solidFill>
                <a:latin typeface="Cambria" panose="02040503050406030204" pitchFamily="18" charset="0"/>
              </a:rPr>
              <a:t>U</a:t>
            </a:r>
            <a:r>
              <a:rPr lang="it-IT" sz="3000" b="1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se a log-log plot!</a:t>
            </a:r>
            <a:endParaRPr lang="it-IT" sz="3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5757EB6-DD6B-6447-1C79-1808A174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055" y="3263761"/>
            <a:ext cx="6130860" cy="281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5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8FC120-5624-08CB-BD1F-6AB932B90F41}"/>
              </a:ext>
            </a:extLst>
          </p:cNvPr>
          <p:cNvSpPr txBox="1">
            <a:spLocks/>
          </p:cNvSpPr>
          <p:nvPr/>
        </p:nvSpPr>
        <p:spPr>
          <a:xfrm>
            <a:off x="537164" y="1863109"/>
            <a:ext cx="6114632" cy="341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Network?</a:t>
            </a:r>
            <a:endParaRPr lang="it-IT" b="1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Distribution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Scale-Free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Network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 The stock market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0F072-AC26-9280-8FD8-83CF55805F9C}"/>
              </a:ext>
            </a:extLst>
          </p:cNvPr>
          <p:cNvSpPr txBox="1"/>
          <p:nvPr/>
        </p:nvSpPr>
        <p:spPr>
          <a:xfrm>
            <a:off x="810000" y="685799"/>
            <a:ext cx="2991603" cy="103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D75F6E-CC62-53F4-4FB0-4634E5DA1E51}"/>
              </a:ext>
            </a:extLst>
          </p:cNvPr>
          <p:cNvSpPr txBox="1"/>
          <p:nvPr/>
        </p:nvSpPr>
        <p:spPr>
          <a:xfrm>
            <a:off x="5414211" y="4427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5" name="Immagine 4" descr="Immagine che contiene Universo, fuochi d'artificio&#10;&#10;Descrizione generata automaticamente">
            <a:extLst>
              <a:ext uri="{FF2B5EF4-FFF2-40B4-BE49-F238E27FC236}">
                <a16:creationId xmlns:a16="http://schemas.microsoft.com/office/drawing/2014/main" id="{907027E6-6511-4FE5-780C-37BE9D90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03499" y="890528"/>
            <a:ext cx="5778501" cy="4910177"/>
          </a:xfrm>
          <a:custGeom>
            <a:avLst/>
            <a:gdLst>
              <a:gd name="connsiteX0" fmla="*/ 4035391 w 8070781"/>
              <a:gd name="connsiteY0" fmla="*/ 0 h 6858000"/>
              <a:gd name="connsiteX1" fmla="*/ 8065531 w 8070781"/>
              <a:gd name="connsiteY1" fmla="*/ 3252544 h 6858000"/>
              <a:gd name="connsiteX2" fmla="*/ 8070781 w 8070781"/>
              <a:gd name="connsiteY2" fmla="*/ 3428968 h 6858000"/>
              <a:gd name="connsiteX3" fmla="*/ 8070781 w 8070781"/>
              <a:gd name="connsiteY3" fmla="*/ 3429032 h 6858000"/>
              <a:gd name="connsiteX4" fmla="*/ 8065531 w 8070781"/>
              <a:gd name="connsiteY4" fmla="*/ 3605456 h 6858000"/>
              <a:gd name="connsiteX5" fmla="*/ 4035391 w 8070781"/>
              <a:gd name="connsiteY5" fmla="*/ 6858000 h 6858000"/>
              <a:gd name="connsiteX6" fmla="*/ 0 w 8070781"/>
              <a:gd name="connsiteY6" fmla="*/ 3429000 h 6858000"/>
              <a:gd name="connsiteX7" fmla="*/ 4035391 w 80707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781" h="6858000">
                <a:moveTo>
                  <a:pt x="4035391" y="0"/>
                </a:moveTo>
                <a:cubicBezTo>
                  <a:pt x="6194430" y="0"/>
                  <a:pt x="7957451" y="1440764"/>
                  <a:pt x="8065531" y="3252544"/>
                </a:cubicBezTo>
                <a:lnTo>
                  <a:pt x="8070781" y="3428968"/>
                </a:lnTo>
                <a:lnTo>
                  <a:pt x="8070781" y="3429032"/>
                </a:lnTo>
                <a:lnTo>
                  <a:pt x="8065531" y="3605456"/>
                </a:lnTo>
                <a:cubicBezTo>
                  <a:pt x="7957451" y="5417236"/>
                  <a:pt x="6194430" y="6858000"/>
                  <a:pt x="4035391" y="6858000"/>
                </a:cubicBezTo>
                <a:cubicBezTo>
                  <a:pt x="1806706" y="6858000"/>
                  <a:pt x="0" y="5322784"/>
                  <a:pt x="0" y="3429000"/>
                </a:cubicBezTo>
                <a:cubicBezTo>
                  <a:pt x="0" y="1535216"/>
                  <a:pt x="1806706" y="0"/>
                  <a:pt x="4035391" y="0"/>
                </a:cubicBezTo>
                <a:close/>
              </a:path>
            </a:pathLst>
          </a:custGeom>
        </p:spPr>
      </p:pic>
      <p:pic>
        <p:nvPicPr>
          <p:cNvPr id="15" name="Immagine 1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A1D2FA7-4593-2CD3-CF01-6F3EBB9D92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7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290947" y="433206"/>
            <a:ext cx="8375073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>
                <a:latin typeface="Calibri" panose="020F0502020204030204" pitchFamily="34" charset="0"/>
                <a:cs typeface="Calibri" panose="020F0502020204030204" pitchFamily="34" charset="0"/>
              </a:rPr>
              <a:t>   Working with Network</a:t>
            </a: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9035FF-C6EA-4098-0598-2236EF9E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2D9CBF7-0340-6A56-AFC5-B5233E6764CE}"/>
              </a:ext>
            </a:extLst>
          </p:cNvPr>
          <p:cNvSpPr/>
          <p:nvPr/>
        </p:nvSpPr>
        <p:spPr>
          <a:xfrm>
            <a:off x="2559086" y="3164339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0645955-E5F2-B36C-658A-FFFA4B410A18}"/>
              </a:ext>
            </a:extLst>
          </p:cNvPr>
          <p:cNvSpPr/>
          <p:nvPr/>
        </p:nvSpPr>
        <p:spPr>
          <a:xfrm>
            <a:off x="2559086" y="1920126"/>
            <a:ext cx="5943229" cy="10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1DFABB-0E8F-537A-F2B1-0EAFCDA25AFB}"/>
              </a:ext>
            </a:extLst>
          </p:cNvPr>
          <p:cNvSpPr txBox="1"/>
          <p:nvPr/>
        </p:nvSpPr>
        <p:spPr>
          <a:xfrm>
            <a:off x="2536146" y="2146051"/>
            <a:ext cx="5950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Plotting</a:t>
            </a:r>
            <a:r>
              <a:rPr lang="it-IT" sz="300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Distribution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C5A7C1-0B6D-ACED-F449-EF4AC0EAE38B}"/>
              </a:ext>
            </a:extLst>
          </p:cNvPr>
          <p:cNvSpPr txBox="1"/>
          <p:nvPr/>
        </p:nvSpPr>
        <p:spPr>
          <a:xfrm>
            <a:off x="2815760" y="3416871"/>
            <a:ext cx="5943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Measuring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</a:t>
            </a:r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Exponent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8191634-C19B-4AD3-7FFE-7910F26558DE}"/>
              </a:ext>
            </a:extLst>
          </p:cNvPr>
          <p:cNvSpPr/>
          <p:nvPr/>
        </p:nvSpPr>
        <p:spPr>
          <a:xfrm>
            <a:off x="2559086" y="4469131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01192C-52A4-A224-A0A0-7EE74F657B00}"/>
              </a:ext>
            </a:extLst>
          </p:cNvPr>
          <p:cNvSpPr txBox="1"/>
          <p:nvPr/>
        </p:nvSpPr>
        <p:spPr>
          <a:xfrm>
            <a:off x="2382568" y="4721663"/>
            <a:ext cx="5943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Shape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of </a:t>
            </a:r>
            <a:r>
              <a:rPr lang="it-IT" sz="3000">
                <a:solidFill>
                  <a:schemeClr val="bg1"/>
                </a:solidFill>
                <a:latin typeface="Cambria" panose="02040503050406030204" pitchFamily="18" charset="0"/>
              </a:rPr>
              <a:t>R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eal Network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2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290947" y="433206"/>
            <a:ext cx="8375073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>
                <a:latin typeface="Calibri" panose="020F0502020204030204" pitchFamily="34" charset="0"/>
                <a:cs typeface="Calibri" panose="020F0502020204030204" pitchFamily="34" charset="0"/>
              </a:rPr>
              <a:t>   Working with Network</a:t>
            </a: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9035FF-C6EA-4098-0598-2236EF9E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0645955-E5F2-B36C-658A-FFFA4B410A18}"/>
              </a:ext>
            </a:extLst>
          </p:cNvPr>
          <p:cNvSpPr/>
          <p:nvPr/>
        </p:nvSpPr>
        <p:spPr>
          <a:xfrm>
            <a:off x="2559086" y="1920126"/>
            <a:ext cx="5943229" cy="10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1DFABB-0E8F-537A-F2B1-0EAFCDA25AFB}"/>
              </a:ext>
            </a:extLst>
          </p:cNvPr>
          <p:cNvSpPr txBox="1"/>
          <p:nvPr/>
        </p:nvSpPr>
        <p:spPr>
          <a:xfrm>
            <a:off x="2536146" y="2146051"/>
            <a:ext cx="5950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Plotting</a:t>
            </a:r>
            <a:r>
              <a:rPr lang="it-IT" sz="300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Distribution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C5A7C1-0B6D-ACED-F449-EF4AC0EAE38B}"/>
              </a:ext>
            </a:extLst>
          </p:cNvPr>
          <p:cNvSpPr txBox="1"/>
          <p:nvPr/>
        </p:nvSpPr>
        <p:spPr>
          <a:xfrm>
            <a:off x="2815760" y="3416871"/>
            <a:ext cx="5943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Measuring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</a:t>
            </a:r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Exponent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8191634-C19B-4AD3-7FFE-7910F26558DE}"/>
              </a:ext>
            </a:extLst>
          </p:cNvPr>
          <p:cNvSpPr/>
          <p:nvPr/>
        </p:nvSpPr>
        <p:spPr>
          <a:xfrm>
            <a:off x="2559086" y="4469131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01192C-52A4-A224-A0A0-7EE74F657B00}"/>
              </a:ext>
            </a:extLst>
          </p:cNvPr>
          <p:cNvSpPr txBox="1"/>
          <p:nvPr/>
        </p:nvSpPr>
        <p:spPr>
          <a:xfrm>
            <a:off x="2382568" y="4721663"/>
            <a:ext cx="5943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Shape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of </a:t>
            </a:r>
            <a:r>
              <a:rPr lang="it-IT" sz="3000">
                <a:solidFill>
                  <a:schemeClr val="bg1"/>
                </a:solidFill>
                <a:latin typeface="Cambria" panose="02040503050406030204" pitchFamily="18" charset="0"/>
              </a:rPr>
              <a:t>R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eal Network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2D9CBF7-0340-6A56-AFC5-B5233E6764CE}"/>
              </a:ext>
            </a:extLst>
          </p:cNvPr>
          <p:cNvSpPr/>
          <p:nvPr/>
        </p:nvSpPr>
        <p:spPr>
          <a:xfrm>
            <a:off x="1668379" y="1582338"/>
            <a:ext cx="8678779" cy="48424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80E67EF-C7D7-E8A9-582A-071CD7057CB0}"/>
                  </a:ext>
                </a:extLst>
              </p:cNvPr>
              <p:cNvSpPr txBox="1"/>
              <p:nvPr/>
            </p:nvSpPr>
            <p:spPr>
              <a:xfrm>
                <a:off x="2632116" y="2033121"/>
                <a:ext cx="7069911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3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3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3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it-IT" sz="3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sz="3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it-IT" sz="3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it-IT" sz="3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→ </m:t>
                      </m:r>
                      <m:r>
                        <a:rPr lang="it-IT" sz="3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𝑝𝑜𝑤𝑒𝑟</m:t>
                      </m:r>
                      <m:r>
                        <a:rPr lang="it-IT" sz="3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3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𝑙𝑎𝑤</m:t>
                      </m:r>
                      <m:r>
                        <a:rPr lang="it-IT" sz="3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it-IT" sz="3000" b="0" i="1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br>
                  <a:rPr lang="it-IT" sz="3000" b="0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it-IT" sz="3000" b="0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14:m>
                  <m:oMath xmlns:m="http://schemas.openxmlformats.org/officeDocument/2006/math">
                    <m:r>
                      <a:rPr lang="it-IT" sz="3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3000" b="0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it-IT" sz="3000" b="0" i="1" err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it-IT" sz="3000" b="0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(k)) ~ </a:t>
                </a:r>
                <a14:m>
                  <m:oMath xmlns:m="http://schemas.openxmlformats.org/officeDocument/2006/math">
                    <m:r>
                      <a:rPr lang="it-IT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3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endParaRPr lang="it-IT" sz="3000" b="0" i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br>
                  <a:rPr lang="it-IT" sz="3000" b="0" i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3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it-IT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3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3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3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3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it-IT" sz="3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  <m:r>
                        <a:rPr lang="it-IT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l-G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l-G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l-G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it-IT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l-G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l-G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it-IT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it-IT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3000" b="0" i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br>
                  <a:rPr lang="it-IT" sz="3000" b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3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3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𝑳𝑰𝑵𝑬𝑨𝑹</m:t>
                    </m:r>
                    <m:r>
                      <a:rPr lang="it-IT" sz="3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3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𝑹𝑬𝑮𝑹𝑬𝑺𝑺𝑰𝑶𝑵</m:t>
                    </m:r>
                    <m:r>
                      <a:rPr lang="it-IT" sz="3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it-IT" sz="3000" b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</a:p>
              <a:p>
                <a:endParaRPr lang="it-IT" sz="3000" b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80E67EF-C7D7-E8A9-582A-071CD7057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16" y="2033121"/>
                <a:ext cx="7069911" cy="3785652"/>
              </a:xfrm>
              <a:prstGeom prst="rect">
                <a:avLst/>
              </a:prstGeom>
              <a:blipFill>
                <a:blip r:embed="rId3"/>
                <a:stretch>
                  <a:fillRect l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47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290947" y="433206"/>
            <a:ext cx="8375073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>
                <a:latin typeface="Calibri" panose="020F0502020204030204" pitchFamily="34" charset="0"/>
                <a:cs typeface="Calibri" panose="020F0502020204030204" pitchFamily="34" charset="0"/>
              </a:rPr>
              <a:t>   Working with Network</a:t>
            </a: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9035FF-C6EA-4098-0598-2236EF9E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2D9CBF7-0340-6A56-AFC5-B5233E6764CE}"/>
              </a:ext>
            </a:extLst>
          </p:cNvPr>
          <p:cNvSpPr/>
          <p:nvPr/>
        </p:nvSpPr>
        <p:spPr>
          <a:xfrm>
            <a:off x="2559086" y="3164339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0645955-E5F2-B36C-658A-FFFA4B410A18}"/>
              </a:ext>
            </a:extLst>
          </p:cNvPr>
          <p:cNvSpPr/>
          <p:nvPr/>
        </p:nvSpPr>
        <p:spPr>
          <a:xfrm>
            <a:off x="2559086" y="1920126"/>
            <a:ext cx="5943229" cy="10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1DFABB-0E8F-537A-F2B1-0EAFCDA25AFB}"/>
              </a:ext>
            </a:extLst>
          </p:cNvPr>
          <p:cNvSpPr txBox="1"/>
          <p:nvPr/>
        </p:nvSpPr>
        <p:spPr>
          <a:xfrm>
            <a:off x="2536146" y="2146051"/>
            <a:ext cx="5950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Plotting</a:t>
            </a:r>
            <a:r>
              <a:rPr lang="it-IT" sz="300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Distribution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C5A7C1-0B6D-ACED-F449-EF4AC0EAE38B}"/>
              </a:ext>
            </a:extLst>
          </p:cNvPr>
          <p:cNvSpPr txBox="1"/>
          <p:nvPr/>
        </p:nvSpPr>
        <p:spPr>
          <a:xfrm>
            <a:off x="2815760" y="3416871"/>
            <a:ext cx="5943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Measuring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</a:t>
            </a:r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Exponent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8191634-C19B-4AD3-7FFE-7910F26558DE}"/>
              </a:ext>
            </a:extLst>
          </p:cNvPr>
          <p:cNvSpPr/>
          <p:nvPr/>
        </p:nvSpPr>
        <p:spPr>
          <a:xfrm>
            <a:off x="2559086" y="4469131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01192C-52A4-A224-A0A0-7EE74F657B00}"/>
              </a:ext>
            </a:extLst>
          </p:cNvPr>
          <p:cNvSpPr txBox="1"/>
          <p:nvPr/>
        </p:nvSpPr>
        <p:spPr>
          <a:xfrm>
            <a:off x="2382568" y="4721663"/>
            <a:ext cx="5943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Shape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of </a:t>
            </a:r>
            <a:r>
              <a:rPr lang="it-IT" sz="3000">
                <a:solidFill>
                  <a:schemeClr val="bg1"/>
                </a:solidFill>
                <a:latin typeface="Cambria" panose="02040503050406030204" pitchFamily="18" charset="0"/>
              </a:rPr>
              <a:t>R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eal Network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9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290947" y="433206"/>
            <a:ext cx="8375073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>
                <a:latin typeface="Calibri" panose="020F0502020204030204" pitchFamily="34" charset="0"/>
                <a:cs typeface="Calibri" panose="020F0502020204030204" pitchFamily="34" charset="0"/>
              </a:rPr>
              <a:t>   Working with Network</a:t>
            </a: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9035FF-C6EA-4098-0598-2236EF9E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2D9CBF7-0340-6A56-AFC5-B5233E6764CE}"/>
              </a:ext>
            </a:extLst>
          </p:cNvPr>
          <p:cNvSpPr/>
          <p:nvPr/>
        </p:nvSpPr>
        <p:spPr>
          <a:xfrm>
            <a:off x="2559086" y="3164339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0645955-E5F2-B36C-658A-FFFA4B410A18}"/>
              </a:ext>
            </a:extLst>
          </p:cNvPr>
          <p:cNvSpPr/>
          <p:nvPr/>
        </p:nvSpPr>
        <p:spPr>
          <a:xfrm>
            <a:off x="2559086" y="1920126"/>
            <a:ext cx="5943229" cy="10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1DFABB-0E8F-537A-F2B1-0EAFCDA25AFB}"/>
              </a:ext>
            </a:extLst>
          </p:cNvPr>
          <p:cNvSpPr txBox="1"/>
          <p:nvPr/>
        </p:nvSpPr>
        <p:spPr>
          <a:xfrm>
            <a:off x="2536146" y="2146051"/>
            <a:ext cx="5950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Plotting</a:t>
            </a:r>
            <a:r>
              <a:rPr lang="it-IT" sz="300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Distribution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C5A7C1-0B6D-ACED-F449-EF4AC0EAE38B}"/>
              </a:ext>
            </a:extLst>
          </p:cNvPr>
          <p:cNvSpPr txBox="1"/>
          <p:nvPr/>
        </p:nvSpPr>
        <p:spPr>
          <a:xfrm>
            <a:off x="2815760" y="3416871"/>
            <a:ext cx="5943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Measuring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</a:t>
            </a:r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Exponent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01192C-52A4-A224-A0A0-7EE74F657B00}"/>
              </a:ext>
            </a:extLst>
          </p:cNvPr>
          <p:cNvSpPr txBox="1"/>
          <p:nvPr/>
        </p:nvSpPr>
        <p:spPr>
          <a:xfrm>
            <a:off x="2382568" y="4721663"/>
            <a:ext cx="5943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Shape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of </a:t>
            </a:r>
            <a:r>
              <a:rPr lang="it-IT" sz="3000">
                <a:solidFill>
                  <a:schemeClr val="bg1"/>
                </a:solidFill>
                <a:latin typeface="Cambria" panose="02040503050406030204" pitchFamily="18" charset="0"/>
              </a:rPr>
              <a:t>R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eal Network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8191634-C19B-4AD3-7FFE-7910F26558DE}"/>
              </a:ext>
            </a:extLst>
          </p:cNvPr>
          <p:cNvSpPr/>
          <p:nvPr/>
        </p:nvSpPr>
        <p:spPr>
          <a:xfrm>
            <a:off x="1540042" y="1582338"/>
            <a:ext cx="9394117" cy="5100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E4EA03-3D67-DBE6-DEF9-8418000C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43" y="3485283"/>
            <a:ext cx="5943230" cy="30661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DF4283-1006-2BFE-275A-2C617E91E695}"/>
              </a:ext>
            </a:extLst>
          </p:cNvPr>
          <p:cNvSpPr txBox="1"/>
          <p:nvPr/>
        </p:nvSpPr>
        <p:spPr>
          <a:xfrm>
            <a:off x="2448145" y="1684493"/>
            <a:ext cx="6872317" cy="88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  <a:latin typeface="Cambria" panose="02040503050406030204" pitchFamily="18" charset="0"/>
              </a:rPr>
              <a:t>1. L</a:t>
            </a:r>
            <a:r>
              <a:rPr lang="it-IT" sz="2500" b="1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ow-degree </a:t>
            </a:r>
            <a:r>
              <a:rPr lang="it-IT" sz="2500" b="1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saturation</a:t>
            </a:r>
            <a:r>
              <a:rPr lang="it-IT" sz="2500" b="1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,  </a:t>
            </a:r>
            <a:r>
              <a:rPr lang="it-IT" sz="250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we</a:t>
            </a:r>
            <a:r>
              <a:rPr lang="it-IT" sz="250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have</a:t>
            </a:r>
            <a:r>
              <a:rPr lang="it-IT" sz="250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fewer</a:t>
            </a:r>
            <a:r>
              <a:rPr lang="it-IT" sz="250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  small degree </a:t>
            </a:r>
            <a:r>
              <a:rPr lang="it-IT" sz="250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nodes</a:t>
            </a:r>
            <a:r>
              <a:rPr lang="it-IT" sz="250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than</a:t>
            </a:r>
            <a:r>
              <a:rPr lang="it-IT" sz="250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expected</a:t>
            </a:r>
            <a:endParaRPr lang="it-IT" sz="2500" i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AFD339-614E-C22B-2396-9EFAFA9D0A71}"/>
              </a:ext>
            </a:extLst>
          </p:cNvPr>
          <p:cNvSpPr txBox="1"/>
          <p:nvPr/>
        </p:nvSpPr>
        <p:spPr>
          <a:xfrm>
            <a:off x="2448146" y="2498329"/>
            <a:ext cx="6728136" cy="88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  <a:latin typeface="Cambria" panose="02040503050406030204" pitchFamily="18" charset="0"/>
              </a:rPr>
              <a:t>2. High-degree cutoff</a:t>
            </a:r>
            <a:r>
              <a:rPr lang="it-IT" sz="2500" b="1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,  </a:t>
            </a:r>
            <a:r>
              <a:rPr lang="it-IT" sz="2500" b="0" i="1" u="none" strike="noStrike" err="1">
                <a:solidFill>
                  <a:srgbClr val="FFFFFF"/>
                </a:solidFill>
                <a:effectLst/>
                <a:latin typeface="Cambria" panose="02040503050406030204" pitchFamily="18" charset="0"/>
              </a:rPr>
              <a:t>fewer</a:t>
            </a:r>
            <a:r>
              <a:rPr lang="it-IT" sz="2500" b="0" i="1" u="none" strike="noStrike">
                <a:solidFill>
                  <a:srgbClr val="FFFFFF"/>
                </a:solidFill>
                <a:effectLst/>
                <a:latin typeface="Cambria" panose="02040503050406030204" pitchFamily="18" charset="0"/>
              </a:rPr>
              <a:t> high-degree </a:t>
            </a:r>
            <a:r>
              <a:rPr lang="it-IT" sz="2500" b="0" i="1" u="none" strike="noStrike" err="1">
                <a:solidFill>
                  <a:srgbClr val="FFFFFF"/>
                </a:solidFill>
                <a:effectLst/>
                <a:latin typeface="Cambria" panose="02040503050406030204" pitchFamily="18" charset="0"/>
              </a:rPr>
              <a:t>nodes</a:t>
            </a:r>
            <a:r>
              <a:rPr lang="it-IT" sz="2500" b="0" i="1" u="none" strike="noStrike">
                <a:solidFill>
                  <a:srgbClr val="FFFFFF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1" u="none" strike="noStrike" err="1">
                <a:solidFill>
                  <a:srgbClr val="FFFFFF"/>
                </a:solidFill>
                <a:effectLst/>
                <a:latin typeface="Cambria" panose="02040503050406030204" pitchFamily="18" charset="0"/>
              </a:rPr>
              <a:t>than</a:t>
            </a:r>
            <a:r>
              <a:rPr lang="it-IT" sz="2500" b="0" i="1" u="none" strike="noStrike">
                <a:solidFill>
                  <a:srgbClr val="FFFFFF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1" u="none" strike="noStrike" err="1">
                <a:solidFill>
                  <a:srgbClr val="FFFFFF"/>
                </a:solidFill>
                <a:effectLst/>
                <a:latin typeface="Cambria" panose="02040503050406030204" pitchFamily="18" charset="0"/>
              </a:rPr>
              <a:t>expected</a:t>
            </a:r>
            <a:endParaRPr lang="it-IT" sz="2500" i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29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025E17-3E07-8CCA-95F1-3EA8CCF7050B}"/>
              </a:ext>
            </a:extLst>
          </p:cNvPr>
          <p:cNvSpPr txBox="1"/>
          <p:nvPr/>
        </p:nvSpPr>
        <p:spPr>
          <a:xfrm>
            <a:off x="-290947" y="433206"/>
            <a:ext cx="8375073" cy="923330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400" b="1">
                <a:latin typeface="Calibri" panose="020F0502020204030204" pitchFamily="34" charset="0"/>
                <a:cs typeface="Calibri" panose="020F0502020204030204" pitchFamily="34" charset="0"/>
              </a:rPr>
              <a:t>   Working with Network</a:t>
            </a: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9035FF-C6EA-4098-0598-2236EF9E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2D9CBF7-0340-6A56-AFC5-B5233E6764CE}"/>
              </a:ext>
            </a:extLst>
          </p:cNvPr>
          <p:cNvSpPr/>
          <p:nvPr/>
        </p:nvSpPr>
        <p:spPr>
          <a:xfrm>
            <a:off x="2559086" y="3164339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0645955-E5F2-B36C-658A-FFFA4B410A18}"/>
              </a:ext>
            </a:extLst>
          </p:cNvPr>
          <p:cNvSpPr/>
          <p:nvPr/>
        </p:nvSpPr>
        <p:spPr>
          <a:xfrm>
            <a:off x="2559086" y="1920126"/>
            <a:ext cx="5943229" cy="10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1DFABB-0E8F-537A-F2B1-0EAFCDA25AFB}"/>
              </a:ext>
            </a:extLst>
          </p:cNvPr>
          <p:cNvSpPr txBox="1"/>
          <p:nvPr/>
        </p:nvSpPr>
        <p:spPr>
          <a:xfrm>
            <a:off x="2536146" y="2146051"/>
            <a:ext cx="5950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Plotting</a:t>
            </a:r>
            <a:r>
              <a:rPr lang="it-IT" sz="300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Distribution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C5A7C1-0B6D-ACED-F449-EF4AC0EAE38B}"/>
              </a:ext>
            </a:extLst>
          </p:cNvPr>
          <p:cNvSpPr txBox="1"/>
          <p:nvPr/>
        </p:nvSpPr>
        <p:spPr>
          <a:xfrm>
            <a:off x="2815760" y="3416871"/>
            <a:ext cx="5943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Measuring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Degree </a:t>
            </a:r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Exponent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8191634-C19B-4AD3-7FFE-7910F26558DE}"/>
              </a:ext>
            </a:extLst>
          </p:cNvPr>
          <p:cNvSpPr/>
          <p:nvPr/>
        </p:nvSpPr>
        <p:spPr>
          <a:xfrm>
            <a:off x="2559086" y="4469131"/>
            <a:ext cx="5943229" cy="1059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01192C-52A4-A224-A0A0-7EE74F657B00}"/>
              </a:ext>
            </a:extLst>
          </p:cNvPr>
          <p:cNvSpPr txBox="1"/>
          <p:nvPr/>
        </p:nvSpPr>
        <p:spPr>
          <a:xfrm>
            <a:off x="2382568" y="4721663"/>
            <a:ext cx="5943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Shape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of </a:t>
            </a:r>
            <a:r>
              <a:rPr lang="it-IT" sz="3000">
                <a:solidFill>
                  <a:schemeClr val="bg1"/>
                </a:solidFill>
                <a:latin typeface="Cambria" panose="02040503050406030204" pitchFamily="18" charset="0"/>
              </a:rPr>
              <a:t>R</a:t>
            </a:r>
            <a:r>
              <a:rPr lang="it-IT" sz="30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eal Network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85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8FC120-5624-08CB-BD1F-6AB932B90F41}"/>
              </a:ext>
            </a:extLst>
          </p:cNvPr>
          <p:cNvSpPr txBox="1">
            <a:spLocks/>
          </p:cNvSpPr>
          <p:nvPr/>
        </p:nvSpPr>
        <p:spPr>
          <a:xfrm>
            <a:off x="537164" y="1863109"/>
            <a:ext cx="6114632" cy="341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Network?</a:t>
            </a:r>
            <a:endParaRPr lang="it-IT" b="1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Distribution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Scale-Free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Network</a:t>
            </a:r>
          </a:p>
          <a:p>
            <a:r>
              <a:rPr lang="it-IT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 The Stock Market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0F072-AC26-9280-8FD8-83CF55805F9C}"/>
              </a:ext>
            </a:extLst>
          </p:cNvPr>
          <p:cNvSpPr txBox="1"/>
          <p:nvPr/>
        </p:nvSpPr>
        <p:spPr>
          <a:xfrm>
            <a:off x="810000" y="685799"/>
            <a:ext cx="2991603" cy="103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Index:</a:t>
            </a:r>
          </a:p>
        </p:txBody>
      </p:sp>
      <p:pic>
        <p:nvPicPr>
          <p:cNvPr id="5" name="Immagine 4" descr="Immagine che contiene Universo, fuochi d'artificio&#10;&#10;Descrizione generata automaticamente">
            <a:extLst>
              <a:ext uri="{FF2B5EF4-FFF2-40B4-BE49-F238E27FC236}">
                <a16:creationId xmlns:a16="http://schemas.microsoft.com/office/drawing/2014/main" id="{907027E6-6511-4FE5-780C-37BE9D90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03499" y="890528"/>
            <a:ext cx="5778501" cy="4910177"/>
          </a:xfrm>
          <a:custGeom>
            <a:avLst/>
            <a:gdLst>
              <a:gd name="connsiteX0" fmla="*/ 4035391 w 8070781"/>
              <a:gd name="connsiteY0" fmla="*/ 0 h 6858000"/>
              <a:gd name="connsiteX1" fmla="*/ 8065531 w 8070781"/>
              <a:gd name="connsiteY1" fmla="*/ 3252544 h 6858000"/>
              <a:gd name="connsiteX2" fmla="*/ 8070781 w 8070781"/>
              <a:gd name="connsiteY2" fmla="*/ 3428968 h 6858000"/>
              <a:gd name="connsiteX3" fmla="*/ 8070781 w 8070781"/>
              <a:gd name="connsiteY3" fmla="*/ 3429032 h 6858000"/>
              <a:gd name="connsiteX4" fmla="*/ 8065531 w 8070781"/>
              <a:gd name="connsiteY4" fmla="*/ 3605456 h 6858000"/>
              <a:gd name="connsiteX5" fmla="*/ 4035391 w 8070781"/>
              <a:gd name="connsiteY5" fmla="*/ 6858000 h 6858000"/>
              <a:gd name="connsiteX6" fmla="*/ 0 w 8070781"/>
              <a:gd name="connsiteY6" fmla="*/ 3429000 h 6858000"/>
              <a:gd name="connsiteX7" fmla="*/ 4035391 w 80707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781" h="6858000">
                <a:moveTo>
                  <a:pt x="4035391" y="0"/>
                </a:moveTo>
                <a:cubicBezTo>
                  <a:pt x="6194430" y="0"/>
                  <a:pt x="7957451" y="1440764"/>
                  <a:pt x="8065531" y="3252544"/>
                </a:cubicBezTo>
                <a:lnTo>
                  <a:pt x="8070781" y="3428968"/>
                </a:lnTo>
                <a:lnTo>
                  <a:pt x="8070781" y="3429032"/>
                </a:lnTo>
                <a:lnTo>
                  <a:pt x="8065531" y="3605456"/>
                </a:lnTo>
                <a:cubicBezTo>
                  <a:pt x="7957451" y="5417236"/>
                  <a:pt x="6194430" y="6858000"/>
                  <a:pt x="4035391" y="6858000"/>
                </a:cubicBezTo>
                <a:cubicBezTo>
                  <a:pt x="1806706" y="6858000"/>
                  <a:pt x="0" y="5322784"/>
                  <a:pt x="0" y="3429000"/>
                </a:cubicBezTo>
                <a:cubicBezTo>
                  <a:pt x="0" y="1535216"/>
                  <a:pt x="1806706" y="0"/>
                  <a:pt x="4035391" y="0"/>
                </a:cubicBezTo>
                <a:close/>
              </a:path>
            </a:pathLst>
          </a:custGeom>
        </p:spPr>
      </p:pic>
      <p:pic>
        <p:nvPicPr>
          <p:cNvPr id="15" name="Immagine 1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A1D2FA7-4593-2CD3-CF01-6F3EBB9D92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9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CC2C9-8719-D102-2829-1DF0CA8F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21" y="180599"/>
            <a:ext cx="4038604" cy="1856019"/>
          </a:xfr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Network </a:t>
            </a:r>
            <a:r>
              <a:rPr lang="en-US" sz="40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4000" b="1" kern="1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erspective of the Stock </a:t>
            </a:r>
            <a:r>
              <a:rPr lang="en-US" sz="40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4000" b="1" kern="1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arket</a:t>
            </a:r>
          </a:p>
        </p:txBody>
      </p:sp>
      <p:pic>
        <p:nvPicPr>
          <p:cNvPr id="4" name="Content Placeholder 3" descr="A network of blue lines and dots&#10;&#10;Description automatically generated">
            <a:extLst>
              <a:ext uri="{FF2B5EF4-FFF2-40B4-BE49-F238E27FC236}">
                <a16:creationId xmlns:a16="http://schemas.microsoft.com/office/drawing/2014/main" id="{68C199B5-4841-C127-138B-4362D0EDA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65151"/>
            <a:ext cx="7225748" cy="5527697"/>
          </a:xfrm>
          <a:prstGeom prst="rect">
            <a:avLst/>
          </a:prstGeom>
        </p:spPr>
      </p:pic>
      <p:pic>
        <p:nvPicPr>
          <p:cNvPr id="7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9A9BAD3-1A1E-4DE9-4018-032CAADC54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19240" y="5182318"/>
            <a:ext cx="1482555" cy="1476862"/>
          </a:xfrm>
          <a:prstGeom prst="rect">
            <a:avLst/>
          </a:prstGeom>
        </p:spPr>
      </p:pic>
      <p:pic>
        <p:nvPicPr>
          <p:cNvPr id="5" name="Elemento grafico 4" descr="Soldi volanti contorno">
            <a:extLst>
              <a:ext uri="{FF2B5EF4-FFF2-40B4-BE49-F238E27FC236}">
                <a16:creationId xmlns:a16="http://schemas.microsoft.com/office/drawing/2014/main" id="{A4881C4B-FEC0-12DE-25F1-F4449EA40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17" y="2788445"/>
            <a:ext cx="914400" cy="914400"/>
          </a:xfrm>
          <a:prstGeom prst="rect">
            <a:avLst/>
          </a:prstGeom>
        </p:spPr>
      </p:pic>
      <p:pic>
        <p:nvPicPr>
          <p:cNvPr id="8" name="Elemento grafico 7" descr="Soldi volanti contorno">
            <a:extLst>
              <a:ext uri="{FF2B5EF4-FFF2-40B4-BE49-F238E27FC236}">
                <a16:creationId xmlns:a16="http://schemas.microsoft.com/office/drawing/2014/main" id="{D5883F90-4B9A-ADFE-940B-2538A950D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5180" y="2523509"/>
            <a:ext cx="914400" cy="914400"/>
          </a:xfrm>
          <a:prstGeom prst="rect">
            <a:avLst/>
          </a:prstGeom>
        </p:spPr>
      </p:pic>
      <p:pic>
        <p:nvPicPr>
          <p:cNvPr id="22" name="Elemento grafico 21" descr="Soldi volanti contorno">
            <a:extLst>
              <a:ext uri="{FF2B5EF4-FFF2-40B4-BE49-F238E27FC236}">
                <a16:creationId xmlns:a16="http://schemas.microsoft.com/office/drawing/2014/main" id="{F655FAE0-9965-AD12-60ED-41760441A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4505" y="330401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Soldi volanti contorno">
            <a:extLst>
              <a:ext uri="{FF2B5EF4-FFF2-40B4-BE49-F238E27FC236}">
                <a16:creationId xmlns:a16="http://schemas.microsoft.com/office/drawing/2014/main" id="{141DD90D-1B32-C716-C367-8DC82EBB0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311" y="4028562"/>
            <a:ext cx="914400" cy="914400"/>
          </a:xfrm>
          <a:prstGeom prst="rect">
            <a:avLst/>
          </a:prstGeom>
        </p:spPr>
      </p:pic>
      <p:pic>
        <p:nvPicPr>
          <p:cNvPr id="25" name="Elemento grafico 24" descr="Soldi volanti contorno">
            <a:extLst>
              <a:ext uri="{FF2B5EF4-FFF2-40B4-BE49-F238E27FC236}">
                <a16:creationId xmlns:a16="http://schemas.microsoft.com/office/drawing/2014/main" id="{50E4CF6F-A9AC-5E0B-A543-40135B409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8414" y="4327142"/>
            <a:ext cx="914400" cy="914400"/>
          </a:xfrm>
          <a:prstGeom prst="rect">
            <a:avLst/>
          </a:prstGeom>
        </p:spPr>
      </p:pic>
      <p:pic>
        <p:nvPicPr>
          <p:cNvPr id="31" name="Elemento grafico 30" descr="Soldi volanti contorno">
            <a:extLst>
              <a:ext uri="{FF2B5EF4-FFF2-40B4-BE49-F238E27FC236}">
                <a16:creationId xmlns:a16="http://schemas.microsoft.com/office/drawing/2014/main" id="{EF602D81-35A2-65E1-71AC-09241D4B0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2999" y="5278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9" descr="A blue and red dotted network&#10;&#10;Description automatically generated">
            <a:extLst>
              <a:ext uri="{FF2B5EF4-FFF2-40B4-BE49-F238E27FC236}">
                <a16:creationId xmlns:a16="http://schemas.microsoft.com/office/drawing/2014/main" id="{056BD71F-8A9F-47CE-FD85-9CBF96364E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1079" y="2042791"/>
            <a:ext cx="6096000" cy="387858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11FBDA-9D87-FCB9-C82E-006C70C35FFE}"/>
              </a:ext>
            </a:extLst>
          </p:cNvPr>
          <p:cNvSpPr txBox="1">
            <a:spLocks/>
          </p:cNvSpPr>
          <p:nvPr/>
        </p:nvSpPr>
        <p:spPr>
          <a:xfrm>
            <a:off x="461809" y="365126"/>
            <a:ext cx="5515336" cy="7794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construction</a:t>
            </a:r>
          </a:p>
        </p:txBody>
      </p:sp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8AAC97BA-6013-99CD-755F-4E460BA62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795309"/>
              </p:ext>
            </p:extLst>
          </p:nvPr>
        </p:nvGraphicFramePr>
        <p:xfrm>
          <a:off x="1" y="1803473"/>
          <a:ext cx="5397499" cy="468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621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3D6C6-EBE9-7B5C-08B4-AB3C65C15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796729"/>
            <a:ext cx="2880828" cy="1387232"/>
          </a:xfrm>
          <a:ln w="38100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Distribution</a:t>
            </a:r>
          </a:p>
        </p:txBody>
      </p:sp>
      <p:pic>
        <p:nvPicPr>
          <p:cNvPr id="4" name="Content Placeholder 3" descr="A graph of a degree distribution&#10;&#10;Description automatically generated">
            <a:extLst>
              <a:ext uri="{FF2B5EF4-FFF2-40B4-BE49-F238E27FC236}">
                <a16:creationId xmlns:a16="http://schemas.microsoft.com/office/drawing/2014/main" id="{95B5AB7B-3EC0-3767-F71E-D3029D5C1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38702"/>
            <a:ext cx="7225748" cy="5780596"/>
          </a:xfrm>
          <a:prstGeom prst="rect">
            <a:avLst/>
          </a:prstGeom>
        </p:spPr>
      </p:pic>
      <p:pic>
        <p:nvPicPr>
          <p:cNvPr id="14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875AEED-E28F-1DC7-C24B-D4537BFC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19240" y="5182318"/>
            <a:ext cx="1482555" cy="14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9CE7E-CDCF-01C6-2862-0C9B887E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687" y="302190"/>
            <a:ext cx="6124435" cy="909052"/>
          </a:xfrm>
          <a:ln w="38100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Exponent Estimation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BA6A5A-97B5-AB97-2836-65BDF397C0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09505" y="1513432"/>
            <a:ext cx="6174632" cy="5001453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D257E9C-61CA-2CCF-D496-AB77DD5040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19240" y="5182318"/>
            <a:ext cx="1482555" cy="14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A6053-DB59-3A0B-47F9-EFC9D7A47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37285" y="-2211799"/>
            <a:ext cx="4121219" cy="2031325"/>
          </a:xfrm>
        </p:spPr>
        <p:txBody>
          <a:bodyPr anchor="b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Scale-free</a:t>
            </a:r>
            <a:b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Network:</a:t>
            </a:r>
            <a:br>
              <a:rPr lang="it-IT"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it-IT" sz="4000" i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</a:t>
            </a:r>
            <a:r>
              <a:rPr lang="it-IT" sz="4000" i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lang="it-IT" sz="4000" i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CDAEC628-2EDE-E667-3D8F-1E50F9BED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537285" y="5206381"/>
            <a:ext cx="2656569" cy="1188648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</a:pPr>
            <a:r>
              <a:rPr lang="it-IT">
                <a:solidFill>
                  <a:schemeClr val="bg1"/>
                </a:solidFill>
              </a:rPr>
              <a:t>Raffaele Cavaliere</a:t>
            </a:r>
          </a:p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</a:pPr>
            <a:r>
              <a:rPr lang="it-IT">
                <a:solidFill>
                  <a:schemeClr val="bg1"/>
                </a:solidFill>
              </a:rPr>
              <a:t>Alessandro Cicalese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endParaRPr lang="it-IT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200"/>
              </a:spcAft>
            </a:pP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CF06928-83A2-42A2-14F7-0482C8FE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0F072-AC26-9280-8FD8-83CF55805F9C}"/>
              </a:ext>
            </a:extLst>
          </p:cNvPr>
          <p:cNvSpPr txBox="1"/>
          <p:nvPr/>
        </p:nvSpPr>
        <p:spPr>
          <a:xfrm>
            <a:off x="810000" y="685799"/>
            <a:ext cx="2991603" cy="103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53805B-E1DF-2C8D-DE40-B1E472988D51}"/>
              </a:ext>
            </a:extLst>
          </p:cNvPr>
          <p:cNvSpPr txBox="1"/>
          <p:nvPr/>
        </p:nvSpPr>
        <p:spPr>
          <a:xfrm>
            <a:off x="1203158" y="-1779846"/>
            <a:ext cx="93846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Degree Distribution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D75F6E-CC62-53F4-4FB0-4634E5DA1E51}"/>
              </a:ext>
            </a:extLst>
          </p:cNvPr>
          <p:cNvSpPr txBox="1"/>
          <p:nvPr/>
        </p:nvSpPr>
        <p:spPr>
          <a:xfrm>
            <a:off x="5414211" y="4427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11" name="Immagine 10" descr="Immagine che contiene Universo, fuochi d'artificio&#10;&#10;Descrizione generata automaticamente">
            <a:extLst>
              <a:ext uri="{FF2B5EF4-FFF2-40B4-BE49-F238E27FC236}">
                <a16:creationId xmlns:a16="http://schemas.microsoft.com/office/drawing/2014/main" id="{34185EB6-2638-8DD0-243A-00EAA2F8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03499" y="890528"/>
            <a:ext cx="5778501" cy="4910177"/>
          </a:xfrm>
          <a:custGeom>
            <a:avLst/>
            <a:gdLst>
              <a:gd name="connsiteX0" fmla="*/ 4035391 w 8070781"/>
              <a:gd name="connsiteY0" fmla="*/ 0 h 6858000"/>
              <a:gd name="connsiteX1" fmla="*/ 8065531 w 8070781"/>
              <a:gd name="connsiteY1" fmla="*/ 3252544 h 6858000"/>
              <a:gd name="connsiteX2" fmla="*/ 8070781 w 8070781"/>
              <a:gd name="connsiteY2" fmla="*/ 3428968 h 6858000"/>
              <a:gd name="connsiteX3" fmla="*/ 8070781 w 8070781"/>
              <a:gd name="connsiteY3" fmla="*/ 3429032 h 6858000"/>
              <a:gd name="connsiteX4" fmla="*/ 8065531 w 8070781"/>
              <a:gd name="connsiteY4" fmla="*/ 3605456 h 6858000"/>
              <a:gd name="connsiteX5" fmla="*/ 4035391 w 8070781"/>
              <a:gd name="connsiteY5" fmla="*/ 6858000 h 6858000"/>
              <a:gd name="connsiteX6" fmla="*/ 0 w 8070781"/>
              <a:gd name="connsiteY6" fmla="*/ 3429000 h 6858000"/>
              <a:gd name="connsiteX7" fmla="*/ 4035391 w 80707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781" h="6858000">
                <a:moveTo>
                  <a:pt x="4035391" y="0"/>
                </a:moveTo>
                <a:cubicBezTo>
                  <a:pt x="6194430" y="0"/>
                  <a:pt x="7957451" y="1440764"/>
                  <a:pt x="8065531" y="3252544"/>
                </a:cubicBezTo>
                <a:lnTo>
                  <a:pt x="8070781" y="3428968"/>
                </a:lnTo>
                <a:lnTo>
                  <a:pt x="8070781" y="3429032"/>
                </a:lnTo>
                <a:lnTo>
                  <a:pt x="8065531" y="3605456"/>
                </a:lnTo>
                <a:cubicBezTo>
                  <a:pt x="7957451" y="5417236"/>
                  <a:pt x="6194430" y="6858000"/>
                  <a:pt x="4035391" y="6858000"/>
                </a:cubicBezTo>
                <a:cubicBezTo>
                  <a:pt x="1806706" y="6858000"/>
                  <a:pt x="0" y="5322784"/>
                  <a:pt x="0" y="3429000"/>
                </a:cubicBezTo>
                <a:cubicBezTo>
                  <a:pt x="0" y="1535216"/>
                  <a:pt x="1806706" y="0"/>
                  <a:pt x="4035391" y="0"/>
                </a:cubicBezTo>
                <a:close/>
              </a:path>
            </a:pathLst>
          </a:cu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480339A2-EE1D-40A9-44B7-B34C0B2969C1}"/>
              </a:ext>
            </a:extLst>
          </p:cNvPr>
          <p:cNvSpPr txBox="1">
            <a:spLocks/>
          </p:cNvSpPr>
          <p:nvPr/>
        </p:nvSpPr>
        <p:spPr>
          <a:xfrm>
            <a:off x="554100" y="1778447"/>
            <a:ext cx="6114632" cy="341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it-IT" sz="3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it-IT" sz="3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is</a:t>
            </a: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 Network?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Distribution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Scale-Free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Network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 The stock market</a:t>
            </a:r>
          </a:p>
        </p:txBody>
      </p:sp>
    </p:spTree>
    <p:extLst>
      <p:ext uri="{BB962C8B-B14F-4D97-AF65-F5344CB8AC3E}">
        <p14:creationId xmlns:p14="http://schemas.microsoft.com/office/powerpoint/2010/main" val="108820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1DE54-BFEC-F761-3599-113262DE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261" y="5542450"/>
            <a:ext cx="3252599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CONCLUSIONS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6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A2CA826-61C8-A18D-3382-EA67EC4586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3860" y="5321839"/>
            <a:ext cx="1482555" cy="147686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42E88BB-8DC4-8C3D-371E-CA994E856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71" y="1712"/>
            <a:ext cx="8233611" cy="527309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CA12B2-4DEB-EE55-ECB0-92E25D24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3608" y="697970"/>
            <a:ext cx="3727788" cy="393819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3000">
                <a:latin typeface="Cambria" panose="02040503050406030204" pitchFamily="18" charset="0"/>
                <a:ea typeface="+mn-lt"/>
                <a:cs typeface="+mn-lt"/>
              </a:rPr>
              <a:t>The market is heavily influenced by stocks in the financial sector!</a:t>
            </a:r>
            <a:endParaRPr lang="en-US" sz="3000">
              <a:latin typeface="Cambria" panose="02040503050406030204" pitchFamily="18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70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5981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22" y="-2"/>
            <a:ext cx="12179371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0E4CB-8DDF-8DE1-FD10-C43CEC70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042" y="1512706"/>
            <a:ext cx="8139080" cy="14554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b="1" kern="12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Thank you for the attention!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461" y="0"/>
            <a:ext cx="321436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F4EA8AF-E6DC-09C1-DFA8-9ACEFCC5C0F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19240" y="5182318"/>
            <a:ext cx="1482555" cy="14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magine 38" descr="Immagine che contiene disegno, schizzo, modello&#10;&#10;Descrizione generata automaticamente">
            <a:extLst>
              <a:ext uri="{FF2B5EF4-FFF2-40B4-BE49-F238E27FC236}">
                <a16:creationId xmlns:a16="http://schemas.microsoft.com/office/drawing/2014/main" id="{74C7B1BB-D926-CDE2-AC0C-8B15DFC4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82656" y="1318975"/>
            <a:ext cx="4681682" cy="5252986"/>
          </a:xfrm>
          <a:custGeom>
            <a:avLst/>
            <a:gdLst>
              <a:gd name="connsiteX0" fmla="*/ 780296 w 4681682"/>
              <a:gd name="connsiteY0" fmla="*/ 0 h 5252986"/>
              <a:gd name="connsiteX1" fmla="*/ 3901387 w 4681682"/>
              <a:gd name="connsiteY1" fmla="*/ 0 h 5252986"/>
              <a:gd name="connsiteX2" fmla="*/ 4677654 w 4681682"/>
              <a:gd name="connsiteY2" fmla="*/ 700515 h 5252986"/>
              <a:gd name="connsiteX3" fmla="*/ 4681682 w 4681682"/>
              <a:gd name="connsiteY3" fmla="*/ 780275 h 5252986"/>
              <a:gd name="connsiteX4" fmla="*/ 4681682 w 4681682"/>
              <a:gd name="connsiteY4" fmla="*/ 4472711 h 5252986"/>
              <a:gd name="connsiteX5" fmla="*/ 4677654 w 4681682"/>
              <a:gd name="connsiteY5" fmla="*/ 4552471 h 5252986"/>
              <a:gd name="connsiteX6" fmla="*/ 3901387 w 4681682"/>
              <a:gd name="connsiteY6" fmla="*/ 5252986 h 5252986"/>
              <a:gd name="connsiteX7" fmla="*/ 780296 w 4681682"/>
              <a:gd name="connsiteY7" fmla="*/ 5252986 h 5252986"/>
              <a:gd name="connsiteX8" fmla="*/ 0 w 4681682"/>
              <a:gd name="connsiteY8" fmla="*/ 4472690 h 5252986"/>
              <a:gd name="connsiteX9" fmla="*/ 0 w 4681682"/>
              <a:gd name="connsiteY9" fmla="*/ 780296 h 5252986"/>
              <a:gd name="connsiteX10" fmla="*/ 780296 w 4681682"/>
              <a:gd name="connsiteY10" fmla="*/ 0 h 525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81682" h="5252986">
                <a:moveTo>
                  <a:pt x="780296" y="0"/>
                </a:moveTo>
                <a:lnTo>
                  <a:pt x="3901387" y="0"/>
                </a:lnTo>
                <a:cubicBezTo>
                  <a:pt x="4305399" y="0"/>
                  <a:pt x="4637696" y="307046"/>
                  <a:pt x="4677654" y="700515"/>
                </a:cubicBezTo>
                <a:lnTo>
                  <a:pt x="4681682" y="780275"/>
                </a:lnTo>
                <a:lnTo>
                  <a:pt x="4681682" y="4472711"/>
                </a:lnTo>
                <a:lnTo>
                  <a:pt x="4677654" y="4552471"/>
                </a:lnTo>
                <a:cubicBezTo>
                  <a:pt x="4637696" y="4945940"/>
                  <a:pt x="4305399" y="5252986"/>
                  <a:pt x="3901387" y="5252986"/>
                </a:cubicBezTo>
                <a:lnTo>
                  <a:pt x="780296" y="5252986"/>
                </a:lnTo>
                <a:cubicBezTo>
                  <a:pt x="349350" y="5252986"/>
                  <a:pt x="0" y="4903636"/>
                  <a:pt x="0" y="4472690"/>
                </a:cubicBezTo>
                <a:lnTo>
                  <a:pt x="0" y="780296"/>
                </a:lnTo>
                <a:cubicBezTo>
                  <a:pt x="0" y="349350"/>
                  <a:pt x="349350" y="0"/>
                  <a:pt x="780296" y="0"/>
                </a:cubicBezTo>
                <a:close/>
              </a:path>
            </a:pathLst>
          </a:custGeom>
        </p:spPr>
      </p:pic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97A5B4B3-163D-5BBF-B155-6EE4825035DE}"/>
              </a:ext>
            </a:extLst>
          </p:cNvPr>
          <p:cNvSpPr/>
          <p:nvPr/>
        </p:nvSpPr>
        <p:spPr>
          <a:xfrm>
            <a:off x="441527" y="3657686"/>
            <a:ext cx="2513517" cy="112622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ombo 27">
            <a:extLst>
              <a:ext uri="{FF2B5EF4-FFF2-40B4-BE49-F238E27FC236}">
                <a16:creationId xmlns:a16="http://schemas.microsoft.com/office/drawing/2014/main" id="{3CA8D14D-9672-D3F9-CC38-D3F47C29D0CE}"/>
              </a:ext>
            </a:extLst>
          </p:cNvPr>
          <p:cNvSpPr/>
          <p:nvPr/>
        </p:nvSpPr>
        <p:spPr>
          <a:xfrm>
            <a:off x="4480224" y="4825579"/>
            <a:ext cx="1993692" cy="1896256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9D58D7-F27B-CA0D-DF36-EF45EDA4184D}"/>
              </a:ext>
            </a:extLst>
          </p:cNvPr>
          <p:cNvSpPr txBox="1"/>
          <p:nvPr/>
        </p:nvSpPr>
        <p:spPr>
          <a:xfrm>
            <a:off x="-157163" y="457201"/>
            <a:ext cx="7750659" cy="8617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5000" b="1">
                <a:latin typeface="American Typewriter" panose="02090604020004020304" pitchFamily="18" charset="77"/>
              </a:rPr>
              <a:t> </a:t>
            </a:r>
            <a:r>
              <a:rPr lang="it-IT" sz="5000" b="1" err="1">
                <a:latin typeface="American Typewriter" panose="02090604020004020304" pitchFamily="18" charset="77"/>
              </a:rPr>
              <a:t>What</a:t>
            </a:r>
            <a:r>
              <a:rPr lang="it-IT" sz="5000" b="1">
                <a:latin typeface="American Typewriter" panose="02090604020004020304" pitchFamily="18" charset="77"/>
              </a:rPr>
              <a:t> </a:t>
            </a:r>
            <a:r>
              <a:rPr lang="it-IT" sz="5000" b="1" err="1">
                <a:latin typeface="American Typewriter" panose="02090604020004020304" pitchFamily="18" charset="77"/>
              </a:rPr>
              <a:t>is</a:t>
            </a:r>
            <a:r>
              <a:rPr lang="it-IT" sz="5000" b="1">
                <a:latin typeface="American Typewriter" panose="02090604020004020304" pitchFamily="18" charset="77"/>
              </a:rPr>
              <a:t> a Network?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0336B2-1165-B705-0A5F-FD6E66D94749}"/>
              </a:ext>
            </a:extLst>
          </p:cNvPr>
          <p:cNvSpPr txBox="1"/>
          <p:nvPr/>
        </p:nvSpPr>
        <p:spPr>
          <a:xfrm>
            <a:off x="339611" y="1698699"/>
            <a:ext cx="6277681" cy="286232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A network </a:t>
            </a:r>
            <a:r>
              <a:rPr lang="it-IT" sz="3000" b="0" i="0" u="none" strike="noStrike" err="1">
                <a:effectLst/>
                <a:latin typeface="Cambria" panose="02040503050406030204" pitchFamily="18" charset="0"/>
              </a:rPr>
              <a:t>is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 a </a:t>
            </a:r>
            <a:r>
              <a:rPr lang="it-IT" sz="3000" b="0" i="0" u="none" strike="noStrike" err="1">
                <a:effectLst/>
                <a:latin typeface="Cambria" panose="02040503050406030204" pitchFamily="18" charset="0"/>
              </a:rPr>
              <a:t>representation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 of: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 err="1">
                <a:latin typeface="Cambria" panose="02040503050406030204" pitchFamily="18" charset="0"/>
              </a:rPr>
              <a:t>S</a:t>
            </a:r>
            <a:r>
              <a:rPr lang="it-IT" sz="3000" b="0" i="0" u="none" strike="noStrike" err="1">
                <a:effectLst/>
                <a:latin typeface="Cambria" panose="02040503050406030204" pitchFamily="18" charset="0"/>
              </a:rPr>
              <a:t>ystem's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effectLst/>
                <a:latin typeface="Cambria" panose="02040503050406030204" pitchFamily="18" charset="0"/>
              </a:rPr>
              <a:t>components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 	(</a:t>
            </a:r>
            <a:r>
              <a:rPr lang="it-IT" sz="3000" b="1" i="1" u="none" strike="noStrike">
                <a:effectLst/>
                <a:latin typeface="Cambria" panose="02040503050406030204" pitchFamily="18" charset="0"/>
              </a:rPr>
              <a:t>NODES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>
                <a:latin typeface="Cambria" panose="02040503050406030204" pitchFamily="18" charset="0"/>
              </a:rPr>
              <a:t>C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omponent interactions 	(</a:t>
            </a:r>
            <a:r>
              <a:rPr lang="it-IT" sz="3000" b="1" i="1" u="none" strike="noStrike">
                <a:effectLst/>
                <a:latin typeface="Cambria" panose="02040503050406030204" pitchFamily="18" charset="0"/>
              </a:rPr>
              <a:t>LINKS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)</a:t>
            </a:r>
          </a:p>
          <a:p>
            <a:endParaRPr lang="it-IT" sz="3000" b="0" i="0" u="none" strike="noStrike">
              <a:effectLst/>
              <a:latin typeface="Cambria" panose="02040503050406030204" pitchFamily="18" charset="0"/>
            </a:endParaRPr>
          </a:p>
          <a:p>
            <a:endParaRPr lang="it-IT" sz="3000">
              <a:latin typeface="Cambria" panose="02040503050406030204" pitchFamily="18" charset="0"/>
            </a:endParaRPr>
          </a:p>
          <a:p>
            <a:endParaRPr lang="it-IT" sz="3000" b="0" i="0" u="none" strike="noStrike">
              <a:effectLst/>
              <a:latin typeface="Cambria" panose="02040503050406030204" pitchFamily="18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7710C08-6983-AF7E-89CC-9914CAB267C9}"/>
              </a:ext>
            </a:extLst>
          </p:cNvPr>
          <p:cNvSpPr txBox="1"/>
          <p:nvPr/>
        </p:nvSpPr>
        <p:spPr>
          <a:xfrm>
            <a:off x="2339128" y="4940745"/>
            <a:ext cx="6248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0" b="1">
                <a:solidFill>
                  <a:srgbClr val="FF0000"/>
                </a:solidFill>
                <a:latin typeface="Marker Felt Wide" panose="02000400000000000000" pitchFamily="2" charset="77"/>
              </a:rPr>
              <a:t>!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48F1BFB-169F-4D80-3FF3-194D79471FC4}"/>
              </a:ext>
            </a:extLst>
          </p:cNvPr>
          <p:cNvSpPr txBox="1"/>
          <p:nvPr/>
        </p:nvSpPr>
        <p:spPr>
          <a:xfrm>
            <a:off x="307864" y="3687666"/>
            <a:ext cx="2773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1">
                <a:latin typeface="Cambria" panose="02040503050406030204" pitchFamily="18" charset="0"/>
              </a:rPr>
              <a:t>The </a:t>
            </a:r>
            <a:r>
              <a:rPr lang="it-IT" sz="2000" b="1" i="1" err="1">
                <a:latin typeface="Cambria" panose="02040503050406030204" pitchFamily="18" charset="0"/>
              </a:rPr>
              <a:t>number</a:t>
            </a:r>
            <a:r>
              <a:rPr lang="it-IT" sz="2000" b="1" i="1">
                <a:latin typeface="Cambria" panose="02040503050406030204" pitchFamily="18" charset="0"/>
              </a:rPr>
              <a:t> of </a:t>
            </a:r>
            <a:r>
              <a:rPr lang="it-IT" sz="2000" b="1" i="1" err="1">
                <a:latin typeface="Cambria" panose="02040503050406030204" pitchFamily="18" charset="0"/>
              </a:rPr>
              <a:t>nodes</a:t>
            </a:r>
            <a:r>
              <a:rPr lang="it-IT" sz="2000" b="1" i="1">
                <a:latin typeface="Cambria" panose="02040503050406030204" pitchFamily="18" charset="0"/>
              </a:rPr>
              <a:t> </a:t>
            </a:r>
            <a:r>
              <a:rPr lang="it-IT" sz="2000" b="1" i="1" err="1">
                <a:latin typeface="Cambria" panose="02040503050406030204" pitchFamily="18" charset="0"/>
              </a:rPr>
              <a:t>defines</a:t>
            </a:r>
            <a:r>
              <a:rPr lang="it-IT" sz="2000" b="1" i="1">
                <a:latin typeface="Cambria" panose="02040503050406030204" pitchFamily="18" charset="0"/>
              </a:rPr>
              <a:t> the size of       the system!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C372440-4265-54A5-35BC-4BB773903259}"/>
              </a:ext>
            </a:extLst>
          </p:cNvPr>
          <p:cNvSpPr txBox="1"/>
          <p:nvPr/>
        </p:nvSpPr>
        <p:spPr>
          <a:xfrm>
            <a:off x="8265405" y="918865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i="1" u="none" strike="noStrike">
                <a:effectLst/>
                <a:latin typeface="Cambria" panose="02040503050406030204" pitchFamily="18" charset="0"/>
              </a:rPr>
              <a:t>Carbon </a:t>
            </a:r>
            <a:r>
              <a:rPr lang="it-IT" sz="2000" b="1" i="1" u="none" strike="noStrike" err="1">
                <a:effectLst/>
                <a:latin typeface="Cambria" panose="02040503050406030204" pitchFamily="18" charset="0"/>
              </a:rPr>
              <a:t>atom</a:t>
            </a:r>
            <a:r>
              <a:rPr lang="it-IT" sz="2000" b="1" i="1" u="none" strike="noStrike">
                <a:effectLst/>
                <a:latin typeface="Cambria" panose="02040503050406030204" pitchFamily="18" charset="0"/>
              </a:rPr>
              <a:t> </a:t>
            </a:r>
            <a:r>
              <a:rPr lang="it-IT" sz="2000" b="1" i="1" err="1">
                <a:latin typeface="Cambria" panose="02040503050406030204" pitchFamily="18" charset="0"/>
              </a:rPr>
              <a:t>s</a:t>
            </a:r>
            <a:r>
              <a:rPr lang="it-IT" sz="2000" b="1" i="1" u="none" strike="noStrike" err="1">
                <a:effectLst/>
                <a:latin typeface="Cambria" panose="02040503050406030204" pitchFamily="18" charset="0"/>
              </a:rPr>
              <a:t>tructures</a:t>
            </a:r>
            <a:endParaRPr lang="it-IT" sz="2000" b="1" i="1">
              <a:latin typeface="Cambria" panose="02040503050406030204" pitchFamily="18" charset="0"/>
            </a:endParaRPr>
          </a:p>
        </p:txBody>
      </p:sp>
      <p:pic>
        <p:nvPicPr>
          <p:cNvPr id="44" name="Immagine 4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D15921F-6444-7D07-F986-FC640CED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49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9D58D7-F27B-CA0D-DF36-EF45EDA4184D}"/>
              </a:ext>
            </a:extLst>
          </p:cNvPr>
          <p:cNvSpPr txBox="1"/>
          <p:nvPr/>
        </p:nvSpPr>
        <p:spPr>
          <a:xfrm>
            <a:off x="-157163" y="457201"/>
            <a:ext cx="8015288" cy="86177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it-IT" sz="5000" b="1">
                <a:solidFill>
                  <a:schemeClr val="bg2">
                    <a:lumMod val="50000"/>
                  </a:schemeClr>
                </a:solidFill>
                <a:latin typeface="American Typewriter" panose="02090604020004020304" pitchFamily="18" charset="77"/>
              </a:rPr>
              <a:t> </a:t>
            </a:r>
            <a:r>
              <a:rPr lang="it-IT" sz="5000" b="1" err="1">
                <a:solidFill>
                  <a:schemeClr val="bg2">
                    <a:lumMod val="50000"/>
                  </a:schemeClr>
                </a:solidFill>
                <a:latin typeface="American Typewriter" panose="02090604020004020304" pitchFamily="18" charset="77"/>
              </a:rPr>
              <a:t>What</a:t>
            </a:r>
            <a:r>
              <a:rPr lang="it-IT" sz="5000" b="1">
                <a:solidFill>
                  <a:schemeClr val="bg2">
                    <a:lumMod val="50000"/>
                  </a:schemeClr>
                </a:solidFill>
                <a:latin typeface="American Typewriter" panose="02090604020004020304" pitchFamily="18" charset="77"/>
              </a:rPr>
              <a:t> </a:t>
            </a:r>
            <a:r>
              <a:rPr lang="it-IT" sz="5000" b="1" err="1">
                <a:solidFill>
                  <a:schemeClr val="bg2">
                    <a:lumMod val="50000"/>
                  </a:schemeClr>
                </a:solidFill>
                <a:latin typeface="American Typewriter" panose="02090604020004020304" pitchFamily="18" charset="77"/>
              </a:rPr>
              <a:t>is</a:t>
            </a:r>
            <a:r>
              <a:rPr lang="it-IT" sz="5000" b="1">
                <a:solidFill>
                  <a:schemeClr val="bg2">
                    <a:lumMod val="50000"/>
                  </a:schemeClr>
                </a:solidFill>
                <a:latin typeface="American Typewriter" panose="02090604020004020304" pitchFamily="18" charset="77"/>
              </a:rPr>
              <a:t> a Network?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0336B2-1165-B705-0A5F-FD6E66D94749}"/>
              </a:ext>
            </a:extLst>
          </p:cNvPr>
          <p:cNvSpPr txBox="1"/>
          <p:nvPr/>
        </p:nvSpPr>
        <p:spPr>
          <a:xfrm>
            <a:off x="339611" y="1698699"/>
            <a:ext cx="6277681" cy="286232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it-IT" sz="30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 network </a:t>
            </a:r>
            <a:r>
              <a:rPr lang="it-IT" sz="3000" b="0" i="0" u="none" strike="noStrike" err="1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is</a:t>
            </a:r>
            <a:r>
              <a:rPr lang="it-IT" sz="30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it-IT" sz="3000" b="0" i="0" u="none" strike="noStrike" err="1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representation</a:t>
            </a:r>
            <a:r>
              <a:rPr lang="it-IT" sz="30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of: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S</a:t>
            </a:r>
            <a:r>
              <a:rPr lang="it-IT" sz="3000" b="0" i="0" u="none" strike="noStrike" err="1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ystem's</a:t>
            </a:r>
            <a:r>
              <a:rPr lang="it-IT" sz="30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components</a:t>
            </a:r>
            <a:r>
              <a:rPr lang="it-IT" sz="30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	(</a:t>
            </a:r>
            <a:r>
              <a:rPr lang="it-IT" sz="3000" b="1" i="1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NODES</a:t>
            </a:r>
            <a:r>
              <a:rPr lang="it-IT" sz="30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C</a:t>
            </a:r>
            <a:r>
              <a:rPr lang="it-IT" sz="30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omponent interactions 	(</a:t>
            </a:r>
            <a:r>
              <a:rPr lang="it-IT" sz="3000" b="1" i="1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LINKS</a:t>
            </a:r>
            <a:r>
              <a:rPr lang="it-IT" sz="30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)</a:t>
            </a:r>
          </a:p>
          <a:p>
            <a:endParaRPr lang="it-IT" sz="3000" b="0" i="0" u="none" strike="noStrike">
              <a:solidFill>
                <a:schemeClr val="bg2">
                  <a:lumMod val="50000"/>
                </a:schemeClr>
              </a:solidFill>
              <a:effectLst/>
              <a:latin typeface="Cambria" panose="02040503050406030204" pitchFamily="18" charset="0"/>
            </a:endParaRPr>
          </a:p>
          <a:p>
            <a:endParaRPr lang="it-IT" sz="300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endParaRPr lang="it-IT" sz="3000" b="0" i="0" u="none" strike="noStrike">
              <a:solidFill>
                <a:schemeClr val="bg2">
                  <a:lumMod val="50000"/>
                </a:schemeClr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0" name="Rombo 29">
            <a:extLst>
              <a:ext uri="{FF2B5EF4-FFF2-40B4-BE49-F238E27FC236}">
                <a16:creationId xmlns:a16="http://schemas.microsoft.com/office/drawing/2014/main" id="{9B702951-F982-CEBF-FDFC-1CFF02F9B098}"/>
              </a:ext>
            </a:extLst>
          </p:cNvPr>
          <p:cNvSpPr/>
          <p:nvPr/>
        </p:nvSpPr>
        <p:spPr>
          <a:xfrm>
            <a:off x="520667" y="-1101777"/>
            <a:ext cx="11137692" cy="9061554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72CC1BE-0754-113A-FA8D-A54F72267707}"/>
              </a:ext>
            </a:extLst>
          </p:cNvPr>
          <p:cNvSpPr txBox="1"/>
          <p:nvPr/>
        </p:nvSpPr>
        <p:spPr>
          <a:xfrm>
            <a:off x="4419728" y="296540"/>
            <a:ext cx="3339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 b="1" err="1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Graph</a:t>
            </a:r>
            <a:r>
              <a:rPr lang="it-IT" sz="3000" b="1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 vs Network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E5188-709C-3447-41AF-7577FD8D76BB}"/>
              </a:ext>
            </a:extLst>
          </p:cNvPr>
          <p:cNvSpPr txBox="1"/>
          <p:nvPr/>
        </p:nvSpPr>
        <p:spPr>
          <a:xfrm>
            <a:off x="3050579" y="1028934"/>
            <a:ext cx="58363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         The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term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"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graph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"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is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often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used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     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interchangeably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but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typically</a:t>
            </a:r>
            <a:r>
              <a:rPr lang="it-IT" sz="250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refers</a:t>
            </a:r>
            <a:endParaRPr lang="it-IT" sz="250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  to the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mathematical</a:t>
            </a:r>
            <a:r>
              <a:rPr lang="it-IT" sz="250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representation</a:t>
            </a:r>
            <a:r>
              <a:rPr lang="it-IT" sz="250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of networks. 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CF7A7373-F47C-FAC1-D2B9-E7CF6D971737}"/>
              </a:ext>
            </a:extLst>
          </p:cNvPr>
          <p:cNvSpPr>
            <a:spLocks noChangeAspect="1"/>
          </p:cNvSpPr>
          <p:nvPr/>
        </p:nvSpPr>
        <p:spPr>
          <a:xfrm>
            <a:off x="5794052" y="2360091"/>
            <a:ext cx="3705500" cy="3705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pic>
        <p:nvPicPr>
          <p:cNvPr id="26" name="Immagine 25" descr="Immagine che contiene linea, design, arte&#10;&#10;Descrizione generata automaticamente">
            <a:extLst>
              <a:ext uri="{FF2B5EF4-FFF2-40B4-BE49-F238E27FC236}">
                <a16:creationId xmlns:a16="http://schemas.microsoft.com/office/drawing/2014/main" id="{2B28A72D-3C64-8999-E201-3FEB7613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29"/>
          <a:stretch>
            <a:fillRect/>
          </a:stretch>
        </p:blipFill>
        <p:spPr>
          <a:xfrm>
            <a:off x="6106972" y="2870668"/>
            <a:ext cx="3330530" cy="2590800"/>
          </a:xfrm>
          <a:custGeom>
            <a:avLst/>
            <a:gdLst>
              <a:gd name="connsiteX0" fmla="*/ 391758 w 3330530"/>
              <a:gd name="connsiteY0" fmla="*/ 0 h 2590800"/>
              <a:gd name="connsiteX1" fmla="*/ 2669303 w 3330530"/>
              <a:gd name="connsiteY1" fmla="*/ 0 h 2590800"/>
              <a:gd name="connsiteX2" fmla="*/ 2675498 w 3330530"/>
              <a:gd name="connsiteY2" fmla="*/ 4633 h 2590800"/>
              <a:gd name="connsiteX3" fmla="*/ 3330530 w 3330530"/>
              <a:gd name="connsiteY3" fmla="*/ 1393600 h 2590800"/>
              <a:gd name="connsiteX4" fmla="*/ 2919498 w 3330530"/>
              <a:gd name="connsiteY4" fmla="*/ 2538568 h 2590800"/>
              <a:gd name="connsiteX5" fmla="*/ 2872026 w 3330530"/>
              <a:gd name="connsiteY5" fmla="*/ 2590800 h 2590800"/>
              <a:gd name="connsiteX6" fmla="*/ 189035 w 3330530"/>
              <a:gd name="connsiteY6" fmla="*/ 2590800 h 2590800"/>
              <a:gd name="connsiteX7" fmla="*/ 141563 w 3330530"/>
              <a:gd name="connsiteY7" fmla="*/ 2538568 h 2590800"/>
              <a:gd name="connsiteX8" fmla="*/ 37942 w 3330530"/>
              <a:gd name="connsiteY8" fmla="*/ 2399998 h 2590800"/>
              <a:gd name="connsiteX9" fmla="*/ 0 w 3330530"/>
              <a:gd name="connsiteY9" fmla="*/ 2337544 h 2590800"/>
              <a:gd name="connsiteX10" fmla="*/ 0 w 3330530"/>
              <a:gd name="connsiteY10" fmla="*/ 449657 h 2590800"/>
              <a:gd name="connsiteX11" fmla="*/ 37942 w 3330530"/>
              <a:gd name="connsiteY11" fmla="*/ 387203 h 2590800"/>
              <a:gd name="connsiteX12" fmla="*/ 385563 w 3330530"/>
              <a:gd name="connsiteY12" fmla="*/ 4633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30530" h="2590800">
                <a:moveTo>
                  <a:pt x="391758" y="0"/>
                </a:moveTo>
                <a:lnTo>
                  <a:pt x="2669303" y="0"/>
                </a:lnTo>
                <a:lnTo>
                  <a:pt x="2675498" y="4633"/>
                </a:lnTo>
                <a:cubicBezTo>
                  <a:pt x="3075543" y="334779"/>
                  <a:pt x="3330530" y="834412"/>
                  <a:pt x="3330530" y="1393600"/>
                </a:cubicBezTo>
                <a:cubicBezTo>
                  <a:pt x="3330530" y="1828525"/>
                  <a:pt x="3176278" y="2227421"/>
                  <a:pt x="2919498" y="2538568"/>
                </a:cubicBezTo>
                <a:lnTo>
                  <a:pt x="2872026" y="2590800"/>
                </a:lnTo>
                <a:lnTo>
                  <a:pt x="189035" y="2590800"/>
                </a:lnTo>
                <a:lnTo>
                  <a:pt x="141563" y="2538568"/>
                </a:lnTo>
                <a:cubicBezTo>
                  <a:pt x="104880" y="2494118"/>
                  <a:pt x="70289" y="2447878"/>
                  <a:pt x="37942" y="2399998"/>
                </a:cubicBezTo>
                <a:lnTo>
                  <a:pt x="0" y="2337544"/>
                </a:lnTo>
                <a:lnTo>
                  <a:pt x="0" y="449657"/>
                </a:lnTo>
                <a:lnTo>
                  <a:pt x="37942" y="387203"/>
                </a:lnTo>
                <a:cubicBezTo>
                  <a:pt x="134984" y="243562"/>
                  <a:pt x="252215" y="114681"/>
                  <a:pt x="385563" y="4633"/>
                </a:cubicBezTo>
                <a:close/>
              </a:path>
            </a:pathLst>
          </a:cu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9233A78-783C-84C6-7075-6027B56A6597}"/>
              </a:ext>
            </a:extLst>
          </p:cNvPr>
          <p:cNvSpPr txBox="1"/>
          <p:nvPr/>
        </p:nvSpPr>
        <p:spPr>
          <a:xfrm>
            <a:off x="1472447" y="2929805"/>
            <a:ext cx="43365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While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networks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describe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real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systems,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graphs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pertain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to the abstract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mathematical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structure</a:t>
            </a:r>
            <a:r>
              <a:rPr lang="it-IT" sz="25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Cambria" panose="02040503050406030204" pitchFamily="18" charset="0"/>
              </a:rPr>
              <a:t>.</a:t>
            </a:r>
            <a:endParaRPr lang="it-IT" sz="250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31" name="Immagine 3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D712497-F813-B4F5-6E40-C854263E08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488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magine 38" descr="Immagine che contiene disegno, schizzo, modello&#10;&#10;Descrizione generata automaticamente">
            <a:extLst>
              <a:ext uri="{FF2B5EF4-FFF2-40B4-BE49-F238E27FC236}">
                <a16:creationId xmlns:a16="http://schemas.microsoft.com/office/drawing/2014/main" id="{74C7B1BB-D926-CDE2-AC0C-8B15DFC4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82656" y="1318975"/>
            <a:ext cx="4681682" cy="5252986"/>
          </a:xfrm>
          <a:custGeom>
            <a:avLst/>
            <a:gdLst>
              <a:gd name="connsiteX0" fmla="*/ 780296 w 4681682"/>
              <a:gd name="connsiteY0" fmla="*/ 0 h 5252986"/>
              <a:gd name="connsiteX1" fmla="*/ 3901387 w 4681682"/>
              <a:gd name="connsiteY1" fmla="*/ 0 h 5252986"/>
              <a:gd name="connsiteX2" fmla="*/ 4677654 w 4681682"/>
              <a:gd name="connsiteY2" fmla="*/ 700515 h 5252986"/>
              <a:gd name="connsiteX3" fmla="*/ 4681682 w 4681682"/>
              <a:gd name="connsiteY3" fmla="*/ 780275 h 5252986"/>
              <a:gd name="connsiteX4" fmla="*/ 4681682 w 4681682"/>
              <a:gd name="connsiteY4" fmla="*/ 4472711 h 5252986"/>
              <a:gd name="connsiteX5" fmla="*/ 4677654 w 4681682"/>
              <a:gd name="connsiteY5" fmla="*/ 4552471 h 5252986"/>
              <a:gd name="connsiteX6" fmla="*/ 3901387 w 4681682"/>
              <a:gd name="connsiteY6" fmla="*/ 5252986 h 5252986"/>
              <a:gd name="connsiteX7" fmla="*/ 780296 w 4681682"/>
              <a:gd name="connsiteY7" fmla="*/ 5252986 h 5252986"/>
              <a:gd name="connsiteX8" fmla="*/ 0 w 4681682"/>
              <a:gd name="connsiteY8" fmla="*/ 4472690 h 5252986"/>
              <a:gd name="connsiteX9" fmla="*/ 0 w 4681682"/>
              <a:gd name="connsiteY9" fmla="*/ 780296 h 5252986"/>
              <a:gd name="connsiteX10" fmla="*/ 780296 w 4681682"/>
              <a:gd name="connsiteY10" fmla="*/ 0 h 525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81682" h="5252986">
                <a:moveTo>
                  <a:pt x="780296" y="0"/>
                </a:moveTo>
                <a:lnTo>
                  <a:pt x="3901387" y="0"/>
                </a:lnTo>
                <a:cubicBezTo>
                  <a:pt x="4305399" y="0"/>
                  <a:pt x="4637696" y="307046"/>
                  <a:pt x="4677654" y="700515"/>
                </a:cubicBezTo>
                <a:lnTo>
                  <a:pt x="4681682" y="780275"/>
                </a:lnTo>
                <a:lnTo>
                  <a:pt x="4681682" y="4472711"/>
                </a:lnTo>
                <a:lnTo>
                  <a:pt x="4677654" y="4552471"/>
                </a:lnTo>
                <a:cubicBezTo>
                  <a:pt x="4637696" y="4945940"/>
                  <a:pt x="4305399" y="5252986"/>
                  <a:pt x="3901387" y="5252986"/>
                </a:cubicBezTo>
                <a:lnTo>
                  <a:pt x="780296" y="5252986"/>
                </a:lnTo>
                <a:cubicBezTo>
                  <a:pt x="349350" y="5252986"/>
                  <a:pt x="0" y="4903636"/>
                  <a:pt x="0" y="4472690"/>
                </a:cubicBezTo>
                <a:lnTo>
                  <a:pt x="0" y="780296"/>
                </a:lnTo>
                <a:cubicBezTo>
                  <a:pt x="0" y="349350"/>
                  <a:pt x="349350" y="0"/>
                  <a:pt x="780296" y="0"/>
                </a:cubicBezTo>
                <a:close/>
              </a:path>
            </a:pathLst>
          </a:custGeom>
        </p:spPr>
      </p:pic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97A5B4B3-163D-5BBF-B155-6EE4825035DE}"/>
              </a:ext>
            </a:extLst>
          </p:cNvPr>
          <p:cNvSpPr/>
          <p:nvPr/>
        </p:nvSpPr>
        <p:spPr>
          <a:xfrm>
            <a:off x="308526" y="3541311"/>
            <a:ext cx="2513517" cy="112622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ombo 27">
            <a:extLst>
              <a:ext uri="{FF2B5EF4-FFF2-40B4-BE49-F238E27FC236}">
                <a16:creationId xmlns:a16="http://schemas.microsoft.com/office/drawing/2014/main" id="{3CA8D14D-9672-D3F9-CC38-D3F47C29D0CE}"/>
              </a:ext>
            </a:extLst>
          </p:cNvPr>
          <p:cNvSpPr/>
          <p:nvPr/>
        </p:nvSpPr>
        <p:spPr>
          <a:xfrm>
            <a:off x="4480224" y="4825579"/>
            <a:ext cx="1993692" cy="1896256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9D58D7-F27B-CA0D-DF36-EF45EDA4184D}"/>
              </a:ext>
            </a:extLst>
          </p:cNvPr>
          <p:cNvSpPr txBox="1"/>
          <p:nvPr/>
        </p:nvSpPr>
        <p:spPr>
          <a:xfrm>
            <a:off x="-157163" y="457201"/>
            <a:ext cx="7750659" cy="861774"/>
          </a:xfrm>
          <a:prstGeom prst="rect">
            <a:avLst/>
          </a:prstGeom>
          <a:noFill/>
          <a:ln w="38100">
            <a:solidFill>
              <a:srgbClr val="23373C"/>
            </a:solidFill>
          </a:ln>
        </p:spPr>
        <p:txBody>
          <a:bodyPr wrap="square" rtlCol="0">
            <a:spAutoFit/>
          </a:bodyPr>
          <a:lstStyle/>
          <a:p>
            <a:r>
              <a:rPr lang="it-IT" sz="5000" b="1">
                <a:latin typeface="American Typewriter" panose="02090604020004020304" pitchFamily="18" charset="77"/>
              </a:rPr>
              <a:t> </a:t>
            </a:r>
            <a:r>
              <a:rPr lang="it-IT" sz="5000" b="1" err="1">
                <a:latin typeface="American Typewriter" panose="02090604020004020304" pitchFamily="18" charset="77"/>
              </a:rPr>
              <a:t>What</a:t>
            </a:r>
            <a:r>
              <a:rPr lang="it-IT" sz="5000" b="1">
                <a:latin typeface="American Typewriter" panose="02090604020004020304" pitchFamily="18" charset="77"/>
              </a:rPr>
              <a:t> </a:t>
            </a:r>
            <a:r>
              <a:rPr lang="it-IT" sz="5000" b="1" err="1">
                <a:latin typeface="American Typewriter" panose="02090604020004020304" pitchFamily="18" charset="77"/>
              </a:rPr>
              <a:t>is</a:t>
            </a:r>
            <a:r>
              <a:rPr lang="it-IT" sz="5000" b="1">
                <a:latin typeface="American Typewriter" panose="02090604020004020304" pitchFamily="18" charset="77"/>
              </a:rPr>
              <a:t> a Network?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0336B2-1165-B705-0A5F-FD6E66D94749}"/>
              </a:ext>
            </a:extLst>
          </p:cNvPr>
          <p:cNvSpPr txBox="1"/>
          <p:nvPr/>
        </p:nvSpPr>
        <p:spPr>
          <a:xfrm>
            <a:off x="339611" y="1698699"/>
            <a:ext cx="6277681" cy="286232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A network </a:t>
            </a:r>
            <a:r>
              <a:rPr lang="it-IT" sz="3000" b="0" i="0" u="none" strike="noStrike" err="1">
                <a:effectLst/>
                <a:latin typeface="Cambria" panose="02040503050406030204" pitchFamily="18" charset="0"/>
              </a:rPr>
              <a:t>is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 a </a:t>
            </a:r>
            <a:r>
              <a:rPr lang="it-IT" sz="3000" b="0" i="0" u="none" strike="noStrike" err="1">
                <a:effectLst/>
                <a:latin typeface="Cambria" panose="02040503050406030204" pitchFamily="18" charset="0"/>
              </a:rPr>
              <a:t>representation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 of: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 err="1">
                <a:latin typeface="Cambria" panose="02040503050406030204" pitchFamily="18" charset="0"/>
              </a:rPr>
              <a:t>S</a:t>
            </a:r>
            <a:r>
              <a:rPr lang="it-IT" sz="3000" b="0" i="0" u="none" strike="noStrike" err="1">
                <a:effectLst/>
                <a:latin typeface="Cambria" panose="02040503050406030204" pitchFamily="18" charset="0"/>
              </a:rPr>
              <a:t>ystem's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 </a:t>
            </a:r>
            <a:r>
              <a:rPr lang="it-IT" sz="3000" b="0" i="0" u="none" strike="noStrike" err="1">
                <a:effectLst/>
                <a:latin typeface="Cambria" panose="02040503050406030204" pitchFamily="18" charset="0"/>
              </a:rPr>
              <a:t>components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 	(</a:t>
            </a:r>
            <a:r>
              <a:rPr lang="it-IT" sz="3000" b="1" i="1" u="none" strike="noStrike">
                <a:effectLst/>
                <a:latin typeface="Cambria" panose="02040503050406030204" pitchFamily="18" charset="0"/>
              </a:rPr>
              <a:t>NODES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000">
                <a:latin typeface="Cambria" panose="02040503050406030204" pitchFamily="18" charset="0"/>
              </a:rPr>
              <a:t>C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omponent interactions 	(</a:t>
            </a:r>
            <a:r>
              <a:rPr lang="it-IT" sz="3000" b="1" i="1" u="none" strike="noStrike">
                <a:effectLst/>
                <a:latin typeface="Cambria" panose="02040503050406030204" pitchFamily="18" charset="0"/>
              </a:rPr>
              <a:t>LINKS</a:t>
            </a:r>
            <a:r>
              <a:rPr lang="it-IT" sz="3000" b="0" i="0" u="none" strike="noStrike">
                <a:effectLst/>
                <a:latin typeface="Cambria" panose="02040503050406030204" pitchFamily="18" charset="0"/>
              </a:rPr>
              <a:t>)</a:t>
            </a:r>
          </a:p>
          <a:p>
            <a:endParaRPr lang="it-IT" sz="3000" b="0" i="0" u="none" strike="noStrike">
              <a:effectLst/>
              <a:latin typeface="Cambria" panose="02040503050406030204" pitchFamily="18" charset="0"/>
            </a:endParaRPr>
          </a:p>
          <a:p>
            <a:endParaRPr lang="it-IT" sz="3000">
              <a:latin typeface="Cambria" panose="02040503050406030204" pitchFamily="18" charset="0"/>
            </a:endParaRPr>
          </a:p>
          <a:p>
            <a:endParaRPr lang="it-IT" sz="3000" b="0" i="0" u="none" strike="noStrike">
              <a:effectLst/>
              <a:latin typeface="Cambria" panose="02040503050406030204" pitchFamily="18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48F1BFB-169F-4D80-3FF3-194D79471FC4}"/>
              </a:ext>
            </a:extLst>
          </p:cNvPr>
          <p:cNvSpPr txBox="1"/>
          <p:nvPr/>
        </p:nvSpPr>
        <p:spPr>
          <a:xfrm>
            <a:off x="174863" y="3571291"/>
            <a:ext cx="2773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1">
                <a:latin typeface="Cambria" panose="02040503050406030204" pitchFamily="18" charset="0"/>
              </a:rPr>
              <a:t>The </a:t>
            </a:r>
            <a:r>
              <a:rPr lang="it-IT" sz="2000" b="1" i="1" err="1">
                <a:latin typeface="Cambria" panose="02040503050406030204" pitchFamily="18" charset="0"/>
              </a:rPr>
              <a:t>number</a:t>
            </a:r>
            <a:r>
              <a:rPr lang="it-IT" sz="2000" b="1" i="1">
                <a:latin typeface="Cambria" panose="02040503050406030204" pitchFamily="18" charset="0"/>
              </a:rPr>
              <a:t> of </a:t>
            </a:r>
            <a:r>
              <a:rPr lang="it-IT" sz="2000" b="1" i="1" err="1">
                <a:latin typeface="Cambria" panose="02040503050406030204" pitchFamily="18" charset="0"/>
              </a:rPr>
              <a:t>nodes</a:t>
            </a:r>
            <a:r>
              <a:rPr lang="it-IT" sz="2000" b="1" i="1">
                <a:latin typeface="Cambria" panose="02040503050406030204" pitchFamily="18" charset="0"/>
              </a:rPr>
              <a:t> </a:t>
            </a:r>
            <a:r>
              <a:rPr lang="it-IT" sz="2000" b="1" i="1" err="1">
                <a:latin typeface="Cambria" panose="02040503050406030204" pitchFamily="18" charset="0"/>
              </a:rPr>
              <a:t>define</a:t>
            </a:r>
            <a:r>
              <a:rPr lang="it-IT" sz="2000" b="1" i="1">
                <a:latin typeface="Cambria" panose="02040503050406030204" pitchFamily="18" charset="0"/>
              </a:rPr>
              <a:t> the size of       </a:t>
            </a:r>
            <a:r>
              <a:rPr lang="it-IT" sz="2000" b="1" i="1" err="1">
                <a:latin typeface="Cambria" panose="02040503050406030204" pitchFamily="18" charset="0"/>
              </a:rPr>
              <a:t>our</a:t>
            </a:r>
            <a:r>
              <a:rPr lang="it-IT" sz="2000" b="1" i="1">
                <a:latin typeface="Cambria" panose="02040503050406030204" pitchFamily="18" charset="0"/>
              </a:rPr>
              <a:t> system!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C372440-4265-54A5-35BC-4BB773903259}"/>
              </a:ext>
            </a:extLst>
          </p:cNvPr>
          <p:cNvSpPr txBox="1"/>
          <p:nvPr/>
        </p:nvSpPr>
        <p:spPr>
          <a:xfrm>
            <a:off x="8502236" y="918865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i="1" u="none" strike="noStrike">
                <a:effectLst/>
                <a:latin typeface="Cambria" panose="02040503050406030204" pitchFamily="18" charset="0"/>
              </a:rPr>
              <a:t>Carbon </a:t>
            </a:r>
            <a:r>
              <a:rPr lang="it-IT" sz="2000" i="1" u="none" strike="noStrike" err="1">
                <a:effectLst/>
                <a:latin typeface="Cambria" panose="02040503050406030204" pitchFamily="18" charset="0"/>
              </a:rPr>
              <a:t>atom</a:t>
            </a:r>
            <a:r>
              <a:rPr lang="it-IT" sz="2000" i="1" u="none" strike="noStrike">
                <a:effectLst/>
                <a:latin typeface="Cambria" panose="02040503050406030204" pitchFamily="18" charset="0"/>
              </a:rPr>
              <a:t> </a:t>
            </a:r>
            <a:r>
              <a:rPr lang="it-IT" sz="2000" i="1" err="1">
                <a:latin typeface="Cambria" panose="02040503050406030204" pitchFamily="18" charset="0"/>
              </a:rPr>
              <a:t>s</a:t>
            </a:r>
            <a:r>
              <a:rPr lang="it-IT" sz="2000" i="1" u="none" strike="noStrike" err="1">
                <a:effectLst/>
                <a:latin typeface="Cambria" panose="02040503050406030204" pitchFamily="18" charset="0"/>
              </a:rPr>
              <a:t>tructures</a:t>
            </a:r>
            <a:endParaRPr lang="it-IT" sz="2000" i="1">
              <a:latin typeface="Cambria" panose="02040503050406030204" pitchFamily="18" charset="0"/>
            </a:endParaRPr>
          </a:p>
        </p:txBody>
      </p:sp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1392233-0E1C-DD04-9088-7384F49F9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  <a:noFill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DDC3E5-766A-E3B1-24BE-E4287111404E}"/>
              </a:ext>
            </a:extLst>
          </p:cNvPr>
          <p:cNvSpPr txBox="1"/>
          <p:nvPr/>
        </p:nvSpPr>
        <p:spPr>
          <a:xfrm>
            <a:off x="2339128" y="4940745"/>
            <a:ext cx="6248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0" b="1">
                <a:solidFill>
                  <a:srgbClr val="FF0000"/>
                </a:solidFill>
                <a:latin typeface="Marker Felt Wide" panose="02000400000000000000" pitchFamily="2" charset="7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0315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A6053-DB59-3A0B-47F9-EFC9D7A47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37285" y="-2211799"/>
            <a:ext cx="4121219" cy="2031325"/>
          </a:xfrm>
        </p:spPr>
        <p:txBody>
          <a:bodyPr anchor="b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Scale-free</a:t>
            </a:r>
            <a:b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Network:</a:t>
            </a:r>
            <a:br>
              <a:rPr lang="it-IT"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it-IT" sz="4000" i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</a:t>
            </a:r>
            <a:r>
              <a:rPr lang="it-IT" sz="4000" i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lang="it-IT" sz="4000" i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CDAEC628-2EDE-E667-3D8F-1E50F9BED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537285" y="5206381"/>
            <a:ext cx="2656569" cy="1188648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</a:pPr>
            <a:r>
              <a:rPr lang="it-IT">
                <a:solidFill>
                  <a:schemeClr val="bg1"/>
                </a:solidFill>
              </a:rPr>
              <a:t>Raffaele Cavaliere</a:t>
            </a:r>
          </a:p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</a:pPr>
            <a:r>
              <a:rPr lang="it-IT">
                <a:solidFill>
                  <a:schemeClr val="bg1"/>
                </a:solidFill>
              </a:rPr>
              <a:t>Alessandro Cicalese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endParaRPr lang="it-IT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200"/>
              </a:spcAft>
            </a:pP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CF06928-83A2-42A2-14F7-0482C8FE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0F072-AC26-9280-8FD8-83CF55805F9C}"/>
              </a:ext>
            </a:extLst>
          </p:cNvPr>
          <p:cNvSpPr txBox="1"/>
          <p:nvPr/>
        </p:nvSpPr>
        <p:spPr>
          <a:xfrm>
            <a:off x="810000" y="685799"/>
            <a:ext cx="2991603" cy="103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53805B-E1DF-2C8D-DE40-B1E472988D51}"/>
              </a:ext>
            </a:extLst>
          </p:cNvPr>
          <p:cNvSpPr txBox="1"/>
          <p:nvPr/>
        </p:nvSpPr>
        <p:spPr>
          <a:xfrm>
            <a:off x="1203158" y="-1779846"/>
            <a:ext cx="93846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Degree Distribution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D75F6E-CC62-53F4-4FB0-4634E5DA1E51}"/>
              </a:ext>
            </a:extLst>
          </p:cNvPr>
          <p:cNvSpPr txBox="1"/>
          <p:nvPr/>
        </p:nvSpPr>
        <p:spPr>
          <a:xfrm>
            <a:off x="5414211" y="4427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11" name="Immagine 10" descr="Immagine che contiene Universo, fuochi d'artificio&#10;&#10;Descrizione generata automaticamente">
            <a:extLst>
              <a:ext uri="{FF2B5EF4-FFF2-40B4-BE49-F238E27FC236}">
                <a16:creationId xmlns:a16="http://schemas.microsoft.com/office/drawing/2014/main" id="{34185EB6-2638-8DD0-243A-00EAA2F8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03499" y="890528"/>
            <a:ext cx="5778501" cy="4910177"/>
          </a:xfrm>
          <a:custGeom>
            <a:avLst/>
            <a:gdLst>
              <a:gd name="connsiteX0" fmla="*/ 4035391 w 8070781"/>
              <a:gd name="connsiteY0" fmla="*/ 0 h 6858000"/>
              <a:gd name="connsiteX1" fmla="*/ 8065531 w 8070781"/>
              <a:gd name="connsiteY1" fmla="*/ 3252544 h 6858000"/>
              <a:gd name="connsiteX2" fmla="*/ 8070781 w 8070781"/>
              <a:gd name="connsiteY2" fmla="*/ 3428968 h 6858000"/>
              <a:gd name="connsiteX3" fmla="*/ 8070781 w 8070781"/>
              <a:gd name="connsiteY3" fmla="*/ 3429032 h 6858000"/>
              <a:gd name="connsiteX4" fmla="*/ 8065531 w 8070781"/>
              <a:gd name="connsiteY4" fmla="*/ 3605456 h 6858000"/>
              <a:gd name="connsiteX5" fmla="*/ 4035391 w 8070781"/>
              <a:gd name="connsiteY5" fmla="*/ 6858000 h 6858000"/>
              <a:gd name="connsiteX6" fmla="*/ 0 w 8070781"/>
              <a:gd name="connsiteY6" fmla="*/ 3429000 h 6858000"/>
              <a:gd name="connsiteX7" fmla="*/ 4035391 w 80707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781" h="6858000">
                <a:moveTo>
                  <a:pt x="4035391" y="0"/>
                </a:moveTo>
                <a:cubicBezTo>
                  <a:pt x="6194430" y="0"/>
                  <a:pt x="7957451" y="1440764"/>
                  <a:pt x="8065531" y="3252544"/>
                </a:cubicBezTo>
                <a:lnTo>
                  <a:pt x="8070781" y="3428968"/>
                </a:lnTo>
                <a:lnTo>
                  <a:pt x="8070781" y="3429032"/>
                </a:lnTo>
                <a:lnTo>
                  <a:pt x="8065531" y="3605456"/>
                </a:lnTo>
                <a:cubicBezTo>
                  <a:pt x="7957451" y="5417236"/>
                  <a:pt x="6194430" y="6858000"/>
                  <a:pt x="4035391" y="6858000"/>
                </a:cubicBezTo>
                <a:cubicBezTo>
                  <a:pt x="1806706" y="6858000"/>
                  <a:pt x="0" y="5322784"/>
                  <a:pt x="0" y="3429000"/>
                </a:cubicBezTo>
                <a:cubicBezTo>
                  <a:pt x="0" y="1535216"/>
                  <a:pt x="1806706" y="0"/>
                  <a:pt x="4035391" y="0"/>
                </a:cubicBezTo>
                <a:close/>
              </a:path>
            </a:pathLst>
          </a:cu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480339A2-EE1D-40A9-44B7-B34C0B2969C1}"/>
              </a:ext>
            </a:extLst>
          </p:cNvPr>
          <p:cNvSpPr txBox="1">
            <a:spLocks/>
          </p:cNvSpPr>
          <p:nvPr/>
        </p:nvSpPr>
        <p:spPr>
          <a:xfrm>
            <a:off x="554100" y="1778447"/>
            <a:ext cx="6114632" cy="341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is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 Network?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it-IT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Degree Distribution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Scale-Free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Network</a:t>
            </a:r>
          </a:p>
          <a:p>
            <a:r>
              <a:rPr lang="it-IT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 The stock market</a:t>
            </a:r>
          </a:p>
        </p:txBody>
      </p:sp>
    </p:spTree>
    <p:extLst>
      <p:ext uri="{BB962C8B-B14F-4D97-AF65-F5344CB8AC3E}">
        <p14:creationId xmlns:p14="http://schemas.microsoft.com/office/powerpoint/2010/main" val="283853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e 73">
            <a:extLst>
              <a:ext uri="{FF2B5EF4-FFF2-40B4-BE49-F238E27FC236}">
                <a16:creationId xmlns:a16="http://schemas.microsoft.com/office/drawing/2014/main" id="{652846A8-9B62-98A9-1DDE-FDE43CB478BF}"/>
              </a:ext>
            </a:extLst>
          </p:cNvPr>
          <p:cNvSpPr/>
          <p:nvPr/>
        </p:nvSpPr>
        <p:spPr>
          <a:xfrm>
            <a:off x="805585" y="7841549"/>
            <a:ext cx="4957200" cy="4438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F29437D1-1F17-994B-19D3-868BD757CFFC}"/>
              </a:ext>
            </a:extLst>
          </p:cNvPr>
          <p:cNvSpPr/>
          <p:nvPr/>
        </p:nvSpPr>
        <p:spPr>
          <a:xfrm>
            <a:off x="8025922" y="2255983"/>
            <a:ext cx="3319394" cy="29780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0659F4-81D1-629E-FE02-D510E8FB8EA3}"/>
              </a:ext>
            </a:extLst>
          </p:cNvPr>
          <p:cNvSpPr txBox="1"/>
          <p:nvPr/>
        </p:nvSpPr>
        <p:spPr>
          <a:xfrm>
            <a:off x="-157163" y="457201"/>
            <a:ext cx="8015288" cy="8617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American Typewriter" panose="02090604020004020304" pitchFamily="18" charset="77"/>
              </a:rPr>
              <a:t>  Degree Distribution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EB2492-E337-1B8A-8536-BD4FF8D338FB}"/>
              </a:ext>
            </a:extLst>
          </p:cNvPr>
          <p:cNvSpPr txBox="1"/>
          <p:nvPr/>
        </p:nvSpPr>
        <p:spPr>
          <a:xfrm>
            <a:off x="928158" y="1622689"/>
            <a:ext cx="6665501" cy="117866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it-IT" sz="3000" b="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is</a:t>
            </a:r>
            <a:r>
              <a:rPr lang="it-IT" sz="3000" b="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it-IT" sz="3000" b="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probability</a:t>
            </a:r>
            <a:r>
              <a:rPr lang="it-IT" sz="3000" b="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that</a:t>
            </a:r>
            <a:r>
              <a:rPr lang="it-IT" sz="3000" b="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it-IT" sz="3000" b="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randomly</a:t>
            </a:r>
            <a:r>
              <a:rPr lang="it-IT" sz="3000" b="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3000" b="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chosen</a:t>
            </a:r>
            <a:r>
              <a:rPr lang="it-IT" sz="3000" b="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pPr algn="l"/>
            <a:r>
              <a:rPr lang="it-IT" sz="3000" b="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node</a:t>
            </a:r>
            <a:r>
              <a:rPr lang="it-IT" sz="3000" b="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in the network </a:t>
            </a:r>
            <a:r>
              <a:rPr lang="it-IT" sz="3000" b="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has</a:t>
            </a:r>
            <a:r>
              <a:rPr lang="it-IT" sz="3000" b="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it-IT" sz="3000" b="0" i="1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specific</a:t>
            </a:r>
            <a:r>
              <a:rPr lang="it-IT" sz="3000" b="0" i="1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degree</a:t>
            </a:r>
            <a:endParaRPr lang="it-IT" sz="30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FC58193-6B95-659F-B0C3-A46D0248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86"/>
          <a:stretch>
            <a:fillRect/>
          </a:stretch>
        </p:blipFill>
        <p:spPr>
          <a:xfrm>
            <a:off x="8307516" y="2255983"/>
            <a:ext cx="2956326" cy="2838485"/>
          </a:xfrm>
          <a:custGeom>
            <a:avLst/>
            <a:gdLst>
              <a:gd name="connsiteX0" fmla="*/ 1815215 w 3806071"/>
              <a:gd name="connsiteY0" fmla="*/ 0 h 3654358"/>
              <a:gd name="connsiteX1" fmla="*/ 3804608 w 3806071"/>
              <a:gd name="connsiteY1" fmla="*/ 1483382 h 3654358"/>
              <a:gd name="connsiteX2" fmla="*/ 3806071 w 3806071"/>
              <a:gd name="connsiteY2" fmla="*/ 1492156 h 3654358"/>
              <a:gd name="connsiteX3" fmla="*/ 3806071 w 3806071"/>
              <a:gd name="connsiteY3" fmla="*/ 2223429 h 3654358"/>
              <a:gd name="connsiteX4" fmla="*/ 3804608 w 3806071"/>
              <a:gd name="connsiteY4" fmla="*/ 2232202 h 3654358"/>
              <a:gd name="connsiteX5" fmla="*/ 2419068 w 3806071"/>
              <a:gd name="connsiteY5" fmla="*/ 3632062 h 3654358"/>
              <a:gd name="connsiteX6" fmla="*/ 2324285 w 3806071"/>
              <a:gd name="connsiteY6" fmla="*/ 3654358 h 3654358"/>
              <a:gd name="connsiteX7" fmla="*/ 1306146 w 3806071"/>
              <a:gd name="connsiteY7" fmla="*/ 3654358 h 3654358"/>
              <a:gd name="connsiteX8" fmla="*/ 1211362 w 3806071"/>
              <a:gd name="connsiteY8" fmla="*/ 3632062 h 3654358"/>
              <a:gd name="connsiteX9" fmla="*/ 29655 w 3806071"/>
              <a:gd name="connsiteY9" fmla="*/ 2743326 h 3654358"/>
              <a:gd name="connsiteX10" fmla="*/ 0 w 3806071"/>
              <a:gd name="connsiteY10" fmla="*/ 2687006 h 3654358"/>
              <a:gd name="connsiteX11" fmla="*/ 0 w 3806071"/>
              <a:gd name="connsiteY11" fmla="*/ 1028578 h 3654358"/>
              <a:gd name="connsiteX12" fmla="*/ 29655 w 3806071"/>
              <a:gd name="connsiteY12" fmla="*/ 972258 h 3654358"/>
              <a:gd name="connsiteX13" fmla="*/ 1815215 w 3806071"/>
              <a:gd name="connsiteY13" fmla="*/ 0 h 365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06071" h="3654358">
                <a:moveTo>
                  <a:pt x="1815215" y="0"/>
                </a:moveTo>
                <a:cubicBezTo>
                  <a:pt x="2796524" y="0"/>
                  <a:pt x="3615257" y="636818"/>
                  <a:pt x="3804608" y="1483382"/>
                </a:cubicBezTo>
                <a:lnTo>
                  <a:pt x="3806071" y="1492156"/>
                </a:lnTo>
                <a:lnTo>
                  <a:pt x="3806071" y="2223429"/>
                </a:lnTo>
                <a:lnTo>
                  <a:pt x="3804608" y="2232202"/>
                </a:lnTo>
                <a:cubicBezTo>
                  <a:pt x="3655832" y="2897360"/>
                  <a:pt x="3118510" y="3433031"/>
                  <a:pt x="2419068" y="3632062"/>
                </a:cubicBezTo>
                <a:lnTo>
                  <a:pt x="2324285" y="3654358"/>
                </a:lnTo>
                <a:lnTo>
                  <a:pt x="1306146" y="3654358"/>
                </a:lnTo>
                <a:lnTo>
                  <a:pt x="1211362" y="3632062"/>
                </a:lnTo>
                <a:cubicBezTo>
                  <a:pt x="702678" y="3487312"/>
                  <a:pt x="279742" y="3164505"/>
                  <a:pt x="29655" y="2743326"/>
                </a:cubicBezTo>
                <a:lnTo>
                  <a:pt x="0" y="2687006"/>
                </a:lnTo>
                <a:lnTo>
                  <a:pt x="0" y="1028578"/>
                </a:lnTo>
                <a:lnTo>
                  <a:pt x="29655" y="972258"/>
                </a:lnTo>
                <a:cubicBezTo>
                  <a:pt x="373524" y="393138"/>
                  <a:pt x="1044187" y="0"/>
                  <a:pt x="1815215" y="0"/>
                </a:cubicBezTo>
                <a:close/>
              </a:path>
            </a:pathLst>
          </a:custGeom>
        </p:spPr>
      </p:pic>
      <p:sp>
        <p:nvSpPr>
          <p:cNvPr id="26" name="Ovale 25">
            <a:extLst>
              <a:ext uri="{FF2B5EF4-FFF2-40B4-BE49-F238E27FC236}">
                <a16:creationId xmlns:a16="http://schemas.microsoft.com/office/drawing/2014/main" id="{255B1673-4C62-EDD3-DC3A-9FCB039A96A2}"/>
              </a:ext>
            </a:extLst>
          </p:cNvPr>
          <p:cNvSpPr/>
          <p:nvPr/>
        </p:nvSpPr>
        <p:spPr>
          <a:xfrm>
            <a:off x="6216440" y="3460786"/>
            <a:ext cx="1405795" cy="13892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Elemento grafico 17" descr="Rete contorno">
            <a:extLst>
              <a:ext uri="{FF2B5EF4-FFF2-40B4-BE49-F238E27FC236}">
                <a16:creationId xmlns:a16="http://schemas.microsoft.com/office/drawing/2014/main" id="{A1298B58-F403-22C3-8B34-7C762356790F}"/>
              </a:ext>
            </a:extLst>
          </p:cNvPr>
          <p:cNvSpPr/>
          <p:nvPr/>
        </p:nvSpPr>
        <p:spPr>
          <a:xfrm>
            <a:off x="6423832" y="3681052"/>
            <a:ext cx="991870" cy="937789"/>
          </a:xfrm>
          <a:custGeom>
            <a:avLst/>
            <a:gdLst>
              <a:gd name="connsiteX0" fmla="*/ 890466 w 991870"/>
              <a:gd name="connsiteY0" fmla="*/ 468718 h 937789"/>
              <a:gd name="connsiteX1" fmla="*/ 991869 w 991870"/>
              <a:gd name="connsiteY1" fmla="*/ 368304 h 937789"/>
              <a:gd name="connsiteX2" fmla="*/ 891455 w 991870"/>
              <a:gd name="connsiteY2" fmla="*/ 266902 h 937789"/>
              <a:gd name="connsiteX3" fmla="*/ 790052 w 991870"/>
              <a:gd name="connsiteY3" fmla="*/ 367315 h 937789"/>
              <a:gd name="connsiteX4" fmla="*/ 793279 w 991870"/>
              <a:gd name="connsiteY4" fmla="*/ 393126 h 937789"/>
              <a:gd name="connsiteX5" fmla="*/ 615894 w 991870"/>
              <a:gd name="connsiteY5" fmla="*/ 464086 h 937789"/>
              <a:gd name="connsiteX6" fmla="*/ 508893 w 991870"/>
              <a:gd name="connsiteY6" fmla="*/ 389070 h 937789"/>
              <a:gd name="connsiteX7" fmla="*/ 508893 w 991870"/>
              <a:gd name="connsiteY7" fmla="*/ 199943 h 937789"/>
              <a:gd name="connsiteX8" fmla="*/ 595022 w 991870"/>
              <a:gd name="connsiteY8" fmla="*/ 87038 h 937789"/>
              <a:gd name="connsiteX9" fmla="*/ 482116 w 991870"/>
              <a:gd name="connsiteY9" fmla="*/ 908 h 937789"/>
              <a:gd name="connsiteX10" fmla="*/ 395988 w 991870"/>
              <a:gd name="connsiteY10" fmla="*/ 113815 h 937789"/>
              <a:gd name="connsiteX11" fmla="*/ 482116 w 991870"/>
              <a:gd name="connsiteY11" fmla="*/ 199943 h 937789"/>
              <a:gd name="connsiteX12" fmla="*/ 482116 w 991870"/>
              <a:gd name="connsiteY12" fmla="*/ 389070 h 937789"/>
              <a:gd name="connsiteX13" fmla="*/ 375115 w 991870"/>
              <a:gd name="connsiteY13" fmla="*/ 464045 h 937789"/>
              <a:gd name="connsiteX14" fmla="*/ 197731 w 991870"/>
              <a:gd name="connsiteY14" fmla="*/ 393086 h 937789"/>
              <a:gd name="connsiteX15" fmla="*/ 125280 w 991870"/>
              <a:gd name="connsiteY15" fmla="*/ 270952 h 937789"/>
              <a:gd name="connsiteX16" fmla="*/ 3146 w 991870"/>
              <a:gd name="connsiteY16" fmla="*/ 343403 h 937789"/>
              <a:gd name="connsiteX17" fmla="*/ 75596 w 991870"/>
              <a:gd name="connsiteY17" fmla="*/ 465537 h 937789"/>
              <a:gd name="connsiteX18" fmla="*/ 187703 w 991870"/>
              <a:gd name="connsiteY18" fmla="*/ 417922 h 937789"/>
              <a:gd name="connsiteX19" fmla="*/ 365904 w 991870"/>
              <a:gd name="connsiteY19" fmla="*/ 489202 h 937789"/>
              <a:gd name="connsiteX20" fmla="*/ 395091 w 991870"/>
              <a:gd name="connsiteY20" fmla="*/ 610489 h 937789"/>
              <a:gd name="connsiteX21" fmla="*/ 251231 w 991870"/>
              <a:gd name="connsiteY21" fmla="*/ 754309 h 937789"/>
              <a:gd name="connsiteX22" fmla="*/ 111206 w 991870"/>
              <a:gd name="connsiteY22" fmla="*/ 779917 h 937789"/>
              <a:gd name="connsiteX23" fmla="*/ 136814 w 991870"/>
              <a:gd name="connsiteY23" fmla="*/ 919942 h 937789"/>
              <a:gd name="connsiteX24" fmla="*/ 276839 w 991870"/>
              <a:gd name="connsiteY24" fmla="*/ 894334 h 937789"/>
              <a:gd name="connsiteX25" fmla="*/ 271059 w 991870"/>
              <a:gd name="connsiteY25" fmla="*/ 772343 h 937789"/>
              <a:gd name="connsiteX26" fmla="*/ 414665 w 991870"/>
              <a:gd name="connsiteY26" fmla="*/ 628738 h 937789"/>
              <a:gd name="connsiteX27" fmla="*/ 576345 w 991870"/>
              <a:gd name="connsiteY27" fmla="*/ 628738 h 937789"/>
              <a:gd name="connsiteX28" fmla="*/ 719950 w 991870"/>
              <a:gd name="connsiteY28" fmla="*/ 772343 h 937789"/>
              <a:gd name="connsiteX29" fmla="*/ 732208 w 991870"/>
              <a:gd name="connsiteY29" fmla="*/ 914067 h 937789"/>
              <a:gd name="connsiteX30" fmla="*/ 873933 w 991870"/>
              <a:gd name="connsiteY30" fmla="*/ 901809 h 937789"/>
              <a:gd name="connsiteX31" fmla="*/ 861674 w 991870"/>
              <a:gd name="connsiteY31" fmla="*/ 760084 h 937789"/>
              <a:gd name="connsiteX32" fmla="*/ 739778 w 991870"/>
              <a:gd name="connsiteY32" fmla="*/ 754309 h 937789"/>
              <a:gd name="connsiteX33" fmla="*/ 595919 w 991870"/>
              <a:gd name="connsiteY33" fmla="*/ 610489 h 937789"/>
              <a:gd name="connsiteX34" fmla="*/ 625065 w 991870"/>
              <a:gd name="connsiteY34" fmla="*/ 489243 h 937789"/>
              <a:gd name="connsiteX35" fmla="*/ 803267 w 991870"/>
              <a:gd name="connsiteY35" fmla="*/ 417962 h 937789"/>
              <a:gd name="connsiteX36" fmla="*/ 890466 w 991870"/>
              <a:gd name="connsiteY36" fmla="*/ 468718 h 937789"/>
              <a:gd name="connsiteX37" fmla="*/ 100543 w 991870"/>
              <a:gd name="connsiteY37" fmla="*/ 441941 h 937789"/>
              <a:gd name="connsiteX38" fmla="*/ 26906 w 991870"/>
              <a:gd name="connsiteY38" fmla="*/ 368304 h 937789"/>
              <a:gd name="connsiteX39" fmla="*/ 100543 w 991870"/>
              <a:gd name="connsiteY39" fmla="*/ 294667 h 937789"/>
              <a:gd name="connsiteX40" fmla="*/ 174180 w 991870"/>
              <a:gd name="connsiteY40" fmla="*/ 368304 h 937789"/>
              <a:gd name="connsiteX41" fmla="*/ 100543 w 991870"/>
              <a:gd name="connsiteY41" fmla="*/ 441941 h 937789"/>
              <a:gd name="connsiteX42" fmla="*/ 421868 w 991870"/>
              <a:gd name="connsiteY42" fmla="*/ 100534 h 937789"/>
              <a:gd name="connsiteX43" fmla="*/ 495505 w 991870"/>
              <a:gd name="connsiteY43" fmla="*/ 26897 h 937789"/>
              <a:gd name="connsiteX44" fmla="*/ 569142 w 991870"/>
              <a:gd name="connsiteY44" fmla="*/ 100534 h 937789"/>
              <a:gd name="connsiteX45" fmla="*/ 495505 w 991870"/>
              <a:gd name="connsiteY45" fmla="*/ 174171 h 937789"/>
              <a:gd name="connsiteX46" fmla="*/ 421868 w 991870"/>
              <a:gd name="connsiteY46" fmla="*/ 100534 h 937789"/>
              <a:gd name="connsiteX47" fmla="*/ 194263 w 991870"/>
              <a:gd name="connsiteY47" fmla="*/ 910539 h 937789"/>
              <a:gd name="connsiteX48" fmla="*/ 120626 w 991870"/>
              <a:gd name="connsiteY48" fmla="*/ 836902 h 937789"/>
              <a:gd name="connsiteX49" fmla="*/ 194263 w 991870"/>
              <a:gd name="connsiteY49" fmla="*/ 763266 h 937789"/>
              <a:gd name="connsiteX50" fmla="*/ 267900 w 991870"/>
              <a:gd name="connsiteY50" fmla="*/ 836902 h 937789"/>
              <a:gd name="connsiteX51" fmla="*/ 194263 w 991870"/>
              <a:gd name="connsiteY51" fmla="*/ 910539 h 937789"/>
              <a:gd name="connsiteX52" fmla="*/ 870383 w 991870"/>
              <a:gd name="connsiteY52" fmla="*/ 836902 h 937789"/>
              <a:gd name="connsiteX53" fmla="*/ 796746 w 991870"/>
              <a:gd name="connsiteY53" fmla="*/ 910539 h 937789"/>
              <a:gd name="connsiteX54" fmla="*/ 723110 w 991870"/>
              <a:gd name="connsiteY54" fmla="*/ 836902 h 937789"/>
              <a:gd name="connsiteX55" fmla="*/ 796746 w 991870"/>
              <a:gd name="connsiteY55" fmla="*/ 763266 h 937789"/>
              <a:gd name="connsiteX56" fmla="*/ 870383 w 991870"/>
              <a:gd name="connsiteY56" fmla="*/ 836902 h 937789"/>
              <a:gd name="connsiteX57" fmla="*/ 495505 w 991870"/>
              <a:gd name="connsiteY57" fmla="*/ 629380 h 937789"/>
              <a:gd name="connsiteX58" fmla="*/ 388396 w 991870"/>
              <a:gd name="connsiteY58" fmla="*/ 522272 h 937789"/>
              <a:gd name="connsiteX59" fmla="*/ 495505 w 991870"/>
              <a:gd name="connsiteY59" fmla="*/ 415164 h 937789"/>
              <a:gd name="connsiteX60" fmla="*/ 602613 w 991870"/>
              <a:gd name="connsiteY60" fmla="*/ 522272 h 937789"/>
              <a:gd name="connsiteX61" fmla="*/ 495505 w 991870"/>
              <a:gd name="connsiteY61" fmla="*/ 629380 h 937789"/>
              <a:gd name="connsiteX62" fmla="*/ 890466 w 991870"/>
              <a:gd name="connsiteY62" fmla="*/ 294667 h 937789"/>
              <a:gd name="connsiteX63" fmla="*/ 964103 w 991870"/>
              <a:gd name="connsiteY63" fmla="*/ 368304 h 937789"/>
              <a:gd name="connsiteX64" fmla="*/ 890466 w 991870"/>
              <a:gd name="connsiteY64" fmla="*/ 441941 h 937789"/>
              <a:gd name="connsiteX65" fmla="*/ 816829 w 991870"/>
              <a:gd name="connsiteY65" fmla="*/ 368304 h 937789"/>
              <a:gd name="connsiteX66" fmla="*/ 890466 w 991870"/>
              <a:gd name="connsiteY66" fmla="*/ 294667 h 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91870" h="937789">
                <a:moveTo>
                  <a:pt x="890466" y="468718"/>
                </a:moveTo>
                <a:cubicBezTo>
                  <a:pt x="946196" y="468991"/>
                  <a:pt x="991596" y="424035"/>
                  <a:pt x="991869" y="368304"/>
                </a:cubicBezTo>
                <a:cubicBezTo>
                  <a:pt x="992142" y="312574"/>
                  <a:pt x="947185" y="267175"/>
                  <a:pt x="891455" y="266902"/>
                </a:cubicBezTo>
                <a:cubicBezTo>
                  <a:pt x="835726" y="266629"/>
                  <a:pt x="790325" y="311585"/>
                  <a:pt x="790052" y="367315"/>
                </a:cubicBezTo>
                <a:cubicBezTo>
                  <a:pt x="790009" y="376023"/>
                  <a:pt x="791094" y="384698"/>
                  <a:pt x="793279" y="393126"/>
                </a:cubicBezTo>
                <a:lnTo>
                  <a:pt x="615894" y="464086"/>
                </a:lnTo>
                <a:cubicBezTo>
                  <a:pt x="595659" y="422209"/>
                  <a:pt x="555160" y="393817"/>
                  <a:pt x="508893" y="389070"/>
                </a:cubicBezTo>
                <a:lnTo>
                  <a:pt x="508893" y="199943"/>
                </a:lnTo>
                <a:cubicBezTo>
                  <a:pt x="563856" y="192549"/>
                  <a:pt x="602416" y="141999"/>
                  <a:pt x="595022" y="87038"/>
                </a:cubicBezTo>
                <a:cubicBezTo>
                  <a:pt x="587627" y="32076"/>
                  <a:pt x="537077" y="-6486"/>
                  <a:pt x="482116" y="908"/>
                </a:cubicBezTo>
                <a:cubicBezTo>
                  <a:pt x="427154" y="8303"/>
                  <a:pt x="388593" y="58853"/>
                  <a:pt x="395988" y="113815"/>
                </a:cubicBezTo>
                <a:cubicBezTo>
                  <a:pt x="402019" y="158648"/>
                  <a:pt x="437283" y="193912"/>
                  <a:pt x="482116" y="199943"/>
                </a:cubicBezTo>
                <a:lnTo>
                  <a:pt x="482116" y="389070"/>
                </a:lnTo>
                <a:cubicBezTo>
                  <a:pt x="435859" y="393808"/>
                  <a:pt x="395361" y="422185"/>
                  <a:pt x="375115" y="464045"/>
                </a:cubicBezTo>
                <a:lnTo>
                  <a:pt x="197731" y="393086"/>
                </a:lnTo>
                <a:cubicBezTo>
                  <a:pt x="211450" y="339353"/>
                  <a:pt x="179013" y="284671"/>
                  <a:pt x="125280" y="270952"/>
                </a:cubicBezTo>
                <a:cubicBezTo>
                  <a:pt x="71546" y="257232"/>
                  <a:pt x="16865" y="289669"/>
                  <a:pt x="3146" y="343403"/>
                </a:cubicBezTo>
                <a:cubicBezTo>
                  <a:pt x="-10575" y="397136"/>
                  <a:pt x="21863" y="451818"/>
                  <a:pt x="75596" y="465537"/>
                </a:cubicBezTo>
                <a:cubicBezTo>
                  <a:pt x="119424" y="476727"/>
                  <a:pt x="165324" y="457232"/>
                  <a:pt x="187703" y="417922"/>
                </a:cubicBezTo>
                <a:lnTo>
                  <a:pt x="365904" y="489202"/>
                </a:lnTo>
                <a:cubicBezTo>
                  <a:pt x="354742" y="531968"/>
                  <a:pt x="365695" y="577484"/>
                  <a:pt x="395091" y="610489"/>
                </a:cubicBezTo>
                <a:lnTo>
                  <a:pt x="251231" y="754309"/>
                </a:lnTo>
                <a:cubicBezTo>
                  <a:pt x="205493" y="722713"/>
                  <a:pt x="142801" y="734179"/>
                  <a:pt x="111206" y="779917"/>
                </a:cubicBezTo>
                <a:cubicBezTo>
                  <a:pt x="79610" y="825656"/>
                  <a:pt x="91076" y="888348"/>
                  <a:pt x="136814" y="919942"/>
                </a:cubicBezTo>
                <a:cubicBezTo>
                  <a:pt x="182553" y="951538"/>
                  <a:pt x="245245" y="940072"/>
                  <a:pt x="276839" y="894334"/>
                </a:cubicBezTo>
                <a:cubicBezTo>
                  <a:pt x="302620" y="857013"/>
                  <a:pt x="300253" y="807059"/>
                  <a:pt x="271059" y="772343"/>
                </a:cubicBezTo>
                <a:lnTo>
                  <a:pt x="414665" y="628738"/>
                </a:lnTo>
                <a:cubicBezTo>
                  <a:pt x="462359" y="665296"/>
                  <a:pt x="528651" y="665296"/>
                  <a:pt x="576345" y="628738"/>
                </a:cubicBezTo>
                <a:lnTo>
                  <a:pt x="719950" y="772343"/>
                </a:lnTo>
                <a:cubicBezTo>
                  <a:pt x="684198" y="814863"/>
                  <a:pt x="689688" y="878316"/>
                  <a:pt x="732208" y="914067"/>
                </a:cubicBezTo>
                <a:cubicBezTo>
                  <a:pt x="774729" y="949817"/>
                  <a:pt x="838181" y="944329"/>
                  <a:pt x="873933" y="901809"/>
                </a:cubicBezTo>
                <a:cubicBezTo>
                  <a:pt x="909683" y="859287"/>
                  <a:pt x="904195" y="795836"/>
                  <a:pt x="861674" y="760084"/>
                </a:cubicBezTo>
                <a:cubicBezTo>
                  <a:pt x="826983" y="730918"/>
                  <a:pt x="777071" y="728552"/>
                  <a:pt x="739778" y="754309"/>
                </a:cubicBezTo>
                <a:lnTo>
                  <a:pt x="595919" y="610489"/>
                </a:lnTo>
                <a:cubicBezTo>
                  <a:pt x="625288" y="577485"/>
                  <a:pt x="636225" y="531990"/>
                  <a:pt x="625065" y="489243"/>
                </a:cubicBezTo>
                <a:lnTo>
                  <a:pt x="803267" y="417962"/>
                </a:lnTo>
                <a:cubicBezTo>
                  <a:pt x="821105" y="449315"/>
                  <a:pt x="854392" y="468691"/>
                  <a:pt x="890466" y="468718"/>
                </a:cubicBezTo>
                <a:close/>
                <a:moveTo>
                  <a:pt x="100543" y="441941"/>
                </a:moveTo>
                <a:cubicBezTo>
                  <a:pt x="59874" y="441941"/>
                  <a:pt x="26906" y="408973"/>
                  <a:pt x="26906" y="368304"/>
                </a:cubicBezTo>
                <a:cubicBezTo>
                  <a:pt x="26906" y="327635"/>
                  <a:pt x="59874" y="294667"/>
                  <a:pt x="100543" y="294667"/>
                </a:cubicBezTo>
                <a:cubicBezTo>
                  <a:pt x="141212" y="294667"/>
                  <a:pt x="174180" y="327635"/>
                  <a:pt x="174180" y="368304"/>
                </a:cubicBezTo>
                <a:cubicBezTo>
                  <a:pt x="174136" y="408954"/>
                  <a:pt x="141193" y="441897"/>
                  <a:pt x="100543" y="441941"/>
                </a:cubicBezTo>
                <a:close/>
                <a:moveTo>
                  <a:pt x="421868" y="100534"/>
                </a:moveTo>
                <a:cubicBezTo>
                  <a:pt x="421868" y="59865"/>
                  <a:pt x="454836" y="26897"/>
                  <a:pt x="495505" y="26897"/>
                </a:cubicBezTo>
                <a:cubicBezTo>
                  <a:pt x="536174" y="26897"/>
                  <a:pt x="569142" y="59865"/>
                  <a:pt x="569142" y="100534"/>
                </a:cubicBezTo>
                <a:cubicBezTo>
                  <a:pt x="569142" y="141203"/>
                  <a:pt x="536174" y="174171"/>
                  <a:pt x="495505" y="174171"/>
                </a:cubicBezTo>
                <a:cubicBezTo>
                  <a:pt x="454854" y="174126"/>
                  <a:pt x="421912" y="141184"/>
                  <a:pt x="421868" y="100534"/>
                </a:cubicBezTo>
                <a:close/>
                <a:moveTo>
                  <a:pt x="194263" y="910539"/>
                </a:moveTo>
                <a:cubicBezTo>
                  <a:pt x="153594" y="910539"/>
                  <a:pt x="120626" y="877571"/>
                  <a:pt x="120626" y="836902"/>
                </a:cubicBezTo>
                <a:cubicBezTo>
                  <a:pt x="120626" y="796233"/>
                  <a:pt x="153594" y="763266"/>
                  <a:pt x="194263" y="763266"/>
                </a:cubicBezTo>
                <a:cubicBezTo>
                  <a:pt x="234932" y="763266"/>
                  <a:pt x="267900" y="796233"/>
                  <a:pt x="267900" y="836902"/>
                </a:cubicBezTo>
                <a:cubicBezTo>
                  <a:pt x="267856" y="877553"/>
                  <a:pt x="234913" y="910495"/>
                  <a:pt x="194263" y="910539"/>
                </a:cubicBezTo>
                <a:close/>
                <a:moveTo>
                  <a:pt x="870383" y="836902"/>
                </a:moveTo>
                <a:cubicBezTo>
                  <a:pt x="870383" y="877571"/>
                  <a:pt x="837415" y="910539"/>
                  <a:pt x="796746" y="910539"/>
                </a:cubicBezTo>
                <a:cubicBezTo>
                  <a:pt x="756077" y="910539"/>
                  <a:pt x="723110" y="877571"/>
                  <a:pt x="723110" y="836902"/>
                </a:cubicBezTo>
                <a:cubicBezTo>
                  <a:pt x="723110" y="796233"/>
                  <a:pt x="756077" y="763266"/>
                  <a:pt x="796746" y="763266"/>
                </a:cubicBezTo>
                <a:cubicBezTo>
                  <a:pt x="837397" y="763310"/>
                  <a:pt x="870339" y="796252"/>
                  <a:pt x="870383" y="836902"/>
                </a:cubicBezTo>
                <a:close/>
                <a:moveTo>
                  <a:pt x="495505" y="629380"/>
                </a:moveTo>
                <a:cubicBezTo>
                  <a:pt x="436350" y="629380"/>
                  <a:pt x="388396" y="581427"/>
                  <a:pt x="388396" y="522272"/>
                </a:cubicBezTo>
                <a:cubicBezTo>
                  <a:pt x="388396" y="463118"/>
                  <a:pt x="436350" y="415164"/>
                  <a:pt x="495505" y="415164"/>
                </a:cubicBezTo>
                <a:cubicBezTo>
                  <a:pt x="554659" y="415164"/>
                  <a:pt x="602613" y="463118"/>
                  <a:pt x="602613" y="522272"/>
                </a:cubicBezTo>
                <a:cubicBezTo>
                  <a:pt x="602546" y="581398"/>
                  <a:pt x="554631" y="629313"/>
                  <a:pt x="495505" y="629380"/>
                </a:cubicBezTo>
                <a:close/>
                <a:moveTo>
                  <a:pt x="890466" y="294667"/>
                </a:moveTo>
                <a:cubicBezTo>
                  <a:pt x="931135" y="294667"/>
                  <a:pt x="964103" y="327635"/>
                  <a:pt x="964103" y="368304"/>
                </a:cubicBezTo>
                <a:cubicBezTo>
                  <a:pt x="964103" y="408973"/>
                  <a:pt x="931135" y="441941"/>
                  <a:pt x="890466" y="441941"/>
                </a:cubicBezTo>
                <a:cubicBezTo>
                  <a:pt x="849797" y="441941"/>
                  <a:pt x="816829" y="408973"/>
                  <a:pt x="816829" y="368304"/>
                </a:cubicBezTo>
                <a:cubicBezTo>
                  <a:pt x="816873" y="327654"/>
                  <a:pt x="849816" y="294711"/>
                  <a:pt x="890466" y="294667"/>
                </a:cubicBez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8A8C7510-095E-48B0-E6A3-63C27A2871D8}"/>
              </a:ext>
            </a:extLst>
          </p:cNvPr>
          <p:cNvSpPr/>
          <p:nvPr/>
        </p:nvSpPr>
        <p:spPr>
          <a:xfrm rot="875966">
            <a:off x="7272824" y="5178665"/>
            <a:ext cx="2100263" cy="21846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Elemento grafico 17" descr="Rete contorno">
            <a:extLst>
              <a:ext uri="{FF2B5EF4-FFF2-40B4-BE49-F238E27FC236}">
                <a16:creationId xmlns:a16="http://schemas.microsoft.com/office/drawing/2014/main" id="{078CCDE6-A18A-B762-C8E4-6CC71C3A338E}"/>
              </a:ext>
            </a:extLst>
          </p:cNvPr>
          <p:cNvSpPr/>
          <p:nvPr/>
        </p:nvSpPr>
        <p:spPr>
          <a:xfrm rot="875966">
            <a:off x="7582026" y="5533641"/>
            <a:ext cx="1481857" cy="1474701"/>
          </a:xfrm>
          <a:custGeom>
            <a:avLst/>
            <a:gdLst>
              <a:gd name="connsiteX0" fmla="*/ 890466 w 991870"/>
              <a:gd name="connsiteY0" fmla="*/ 468718 h 937789"/>
              <a:gd name="connsiteX1" fmla="*/ 991869 w 991870"/>
              <a:gd name="connsiteY1" fmla="*/ 368304 h 937789"/>
              <a:gd name="connsiteX2" fmla="*/ 891455 w 991870"/>
              <a:gd name="connsiteY2" fmla="*/ 266902 h 937789"/>
              <a:gd name="connsiteX3" fmla="*/ 790052 w 991870"/>
              <a:gd name="connsiteY3" fmla="*/ 367315 h 937789"/>
              <a:gd name="connsiteX4" fmla="*/ 793279 w 991870"/>
              <a:gd name="connsiteY4" fmla="*/ 393126 h 937789"/>
              <a:gd name="connsiteX5" fmla="*/ 615894 w 991870"/>
              <a:gd name="connsiteY5" fmla="*/ 464086 h 937789"/>
              <a:gd name="connsiteX6" fmla="*/ 508893 w 991870"/>
              <a:gd name="connsiteY6" fmla="*/ 389070 h 937789"/>
              <a:gd name="connsiteX7" fmla="*/ 508893 w 991870"/>
              <a:gd name="connsiteY7" fmla="*/ 199943 h 937789"/>
              <a:gd name="connsiteX8" fmla="*/ 595022 w 991870"/>
              <a:gd name="connsiteY8" fmla="*/ 87038 h 937789"/>
              <a:gd name="connsiteX9" fmla="*/ 482116 w 991870"/>
              <a:gd name="connsiteY9" fmla="*/ 908 h 937789"/>
              <a:gd name="connsiteX10" fmla="*/ 395988 w 991870"/>
              <a:gd name="connsiteY10" fmla="*/ 113815 h 937789"/>
              <a:gd name="connsiteX11" fmla="*/ 482116 w 991870"/>
              <a:gd name="connsiteY11" fmla="*/ 199943 h 937789"/>
              <a:gd name="connsiteX12" fmla="*/ 482116 w 991870"/>
              <a:gd name="connsiteY12" fmla="*/ 389070 h 937789"/>
              <a:gd name="connsiteX13" fmla="*/ 375115 w 991870"/>
              <a:gd name="connsiteY13" fmla="*/ 464045 h 937789"/>
              <a:gd name="connsiteX14" fmla="*/ 197731 w 991870"/>
              <a:gd name="connsiteY14" fmla="*/ 393086 h 937789"/>
              <a:gd name="connsiteX15" fmla="*/ 125280 w 991870"/>
              <a:gd name="connsiteY15" fmla="*/ 270952 h 937789"/>
              <a:gd name="connsiteX16" fmla="*/ 3146 w 991870"/>
              <a:gd name="connsiteY16" fmla="*/ 343403 h 937789"/>
              <a:gd name="connsiteX17" fmla="*/ 75596 w 991870"/>
              <a:gd name="connsiteY17" fmla="*/ 465537 h 937789"/>
              <a:gd name="connsiteX18" fmla="*/ 187703 w 991870"/>
              <a:gd name="connsiteY18" fmla="*/ 417922 h 937789"/>
              <a:gd name="connsiteX19" fmla="*/ 365904 w 991870"/>
              <a:gd name="connsiteY19" fmla="*/ 489202 h 937789"/>
              <a:gd name="connsiteX20" fmla="*/ 395091 w 991870"/>
              <a:gd name="connsiteY20" fmla="*/ 610489 h 937789"/>
              <a:gd name="connsiteX21" fmla="*/ 251231 w 991870"/>
              <a:gd name="connsiteY21" fmla="*/ 754309 h 937789"/>
              <a:gd name="connsiteX22" fmla="*/ 111206 w 991870"/>
              <a:gd name="connsiteY22" fmla="*/ 779917 h 937789"/>
              <a:gd name="connsiteX23" fmla="*/ 136814 w 991870"/>
              <a:gd name="connsiteY23" fmla="*/ 919942 h 937789"/>
              <a:gd name="connsiteX24" fmla="*/ 276839 w 991870"/>
              <a:gd name="connsiteY24" fmla="*/ 894334 h 937789"/>
              <a:gd name="connsiteX25" fmla="*/ 271059 w 991870"/>
              <a:gd name="connsiteY25" fmla="*/ 772343 h 937789"/>
              <a:gd name="connsiteX26" fmla="*/ 414665 w 991870"/>
              <a:gd name="connsiteY26" fmla="*/ 628738 h 937789"/>
              <a:gd name="connsiteX27" fmla="*/ 576345 w 991870"/>
              <a:gd name="connsiteY27" fmla="*/ 628738 h 937789"/>
              <a:gd name="connsiteX28" fmla="*/ 719950 w 991870"/>
              <a:gd name="connsiteY28" fmla="*/ 772343 h 937789"/>
              <a:gd name="connsiteX29" fmla="*/ 732208 w 991870"/>
              <a:gd name="connsiteY29" fmla="*/ 914067 h 937789"/>
              <a:gd name="connsiteX30" fmla="*/ 873933 w 991870"/>
              <a:gd name="connsiteY30" fmla="*/ 901809 h 937789"/>
              <a:gd name="connsiteX31" fmla="*/ 861674 w 991870"/>
              <a:gd name="connsiteY31" fmla="*/ 760084 h 937789"/>
              <a:gd name="connsiteX32" fmla="*/ 739778 w 991870"/>
              <a:gd name="connsiteY32" fmla="*/ 754309 h 937789"/>
              <a:gd name="connsiteX33" fmla="*/ 595919 w 991870"/>
              <a:gd name="connsiteY33" fmla="*/ 610489 h 937789"/>
              <a:gd name="connsiteX34" fmla="*/ 625065 w 991870"/>
              <a:gd name="connsiteY34" fmla="*/ 489243 h 937789"/>
              <a:gd name="connsiteX35" fmla="*/ 803267 w 991870"/>
              <a:gd name="connsiteY35" fmla="*/ 417962 h 937789"/>
              <a:gd name="connsiteX36" fmla="*/ 890466 w 991870"/>
              <a:gd name="connsiteY36" fmla="*/ 468718 h 937789"/>
              <a:gd name="connsiteX37" fmla="*/ 100543 w 991870"/>
              <a:gd name="connsiteY37" fmla="*/ 441941 h 937789"/>
              <a:gd name="connsiteX38" fmla="*/ 26906 w 991870"/>
              <a:gd name="connsiteY38" fmla="*/ 368304 h 937789"/>
              <a:gd name="connsiteX39" fmla="*/ 100543 w 991870"/>
              <a:gd name="connsiteY39" fmla="*/ 294667 h 937789"/>
              <a:gd name="connsiteX40" fmla="*/ 174180 w 991870"/>
              <a:gd name="connsiteY40" fmla="*/ 368304 h 937789"/>
              <a:gd name="connsiteX41" fmla="*/ 100543 w 991870"/>
              <a:gd name="connsiteY41" fmla="*/ 441941 h 937789"/>
              <a:gd name="connsiteX42" fmla="*/ 421868 w 991870"/>
              <a:gd name="connsiteY42" fmla="*/ 100534 h 937789"/>
              <a:gd name="connsiteX43" fmla="*/ 495505 w 991870"/>
              <a:gd name="connsiteY43" fmla="*/ 26897 h 937789"/>
              <a:gd name="connsiteX44" fmla="*/ 569142 w 991870"/>
              <a:gd name="connsiteY44" fmla="*/ 100534 h 937789"/>
              <a:gd name="connsiteX45" fmla="*/ 495505 w 991870"/>
              <a:gd name="connsiteY45" fmla="*/ 174171 h 937789"/>
              <a:gd name="connsiteX46" fmla="*/ 421868 w 991870"/>
              <a:gd name="connsiteY46" fmla="*/ 100534 h 937789"/>
              <a:gd name="connsiteX47" fmla="*/ 194263 w 991870"/>
              <a:gd name="connsiteY47" fmla="*/ 910539 h 937789"/>
              <a:gd name="connsiteX48" fmla="*/ 120626 w 991870"/>
              <a:gd name="connsiteY48" fmla="*/ 836902 h 937789"/>
              <a:gd name="connsiteX49" fmla="*/ 194263 w 991870"/>
              <a:gd name="connsiteY49" fmla="*/ 763266 h 937789"/>
              <a:gd name="connsiteX50" fmla="*/ 267900 w 991870"/>
              <a:gd name="connsiteY50" fmla="*/ 836902 h 937789"/>
              <a:gd name="connsiteX51" fmla="*/ 194263 w 991870"/>
              <a:gd name="connsiteY51" fmla="*/ 910539 h 937789"/>
              <a:gd name="connsiteX52" fmla="*/ 870383 w 991870"/>
              <a:gd name="connsiteY52" fmla="*/ 836902 h 937789"/>
              <a:gd name="connsiteX53" fmla="*/ 796746 w 991870"/>
              <a:gd name="connsiteY53" fmla="*/ 910539 h 937789"/>
              <a:gd name="connsiteX54" fmla="*/ 723110 w 991870"/>
              <a:gd name="connsiteY54" fmla="*/ 836902 h 937789"/>
              <a:gd name="connsiteX55" fmla="*/ 796746 w 991870"/>
              <a:gd name="connsiteY55" fmla="*/ 763266 h 937789"/>
              <a:gd name="connsiteX56" fmla="*/ 870383 w 991870"/>
              <a:gd name="connsiteY56" fmla="*/ 836902 h 937789"/>
              <a:gd name="connsiteX57" fmla="*/ 495505 w 991870"/>
              <a:gd name="connsiteY57" fmla="*/ 629380 h 937789"/>
              <a:gd name="connsiteX58" fmla="*/ 388396 w 991870"/>
              <a:gd name="connsiteY58" fmla="*/ 522272 h 937789"/>
              <a:gd name="connsiteX59" fmla="*/ 495505 w 991870"/>
              <a:gd name="connsiteY59" fmla="*/ 415164 h 937789"/>
              <a:gd name="connsiteX60" fmla="*/ 602613 w 991870"/>
              <a:gd name="connsiteY60" fmla="*/ 522272 h 937789"/>
              <a:gd name="connsiteX61" fmla="*/ 495505 w 991870"/>
              <a:gd name="connsiteY61" fmla="*/ 629380 h 937789"/>
              <a:gd name="connsiteX62" fmla="*/ 890466 w 991870"/>
              <a:gd name="connsiteY62" fmla="*/ 294667 h 937789"/>
              <a:gd name="connsiteX63" fmla="*/ 964103 w 991870"/>
              <a:gd name="connsiteY63" fmla="*/ 368304 h 937789"/>
              <a:gd name="connsiteX64" fmla="*/ 890466 w 991870"/>
              <a:gd name="connsiteY64" fmla="*/ 441941 h 937789"/>
              <a:gd name="connsiteX65" fmla="*/ 816829 w 991870"/>
              <a:gd name="connsiteY65" fmla="*/ 368304 h 937789"/>
              <a:gd name="connsiteX66" fmla="*/ 890466 w 991870"/>
              <a:gd name="connsiteY66" fmla="*/ 294667 h 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91870" h="937789">
                <a:moveTo>
                  <a:pt x="890466" y="468718"/>
                </a:moveTo>
                <a:cubicBezTo>
                  <a:pt x="946196" y="468991"/>
                  <a:pt x="991596" y="424035"/>
                  <a:pt x="991869" y="368304"/>
                </a:cubicBezTo>
                <a:cubicBezTo>
                  <a:pt x="992142" y="312574"/>
                  <a:pt x="947185" y="267175"/>
                  <a:pt x="891455" y="266902"/>
                </a:cubicBezTo>
                <a:cubicBezTo>
                  <a:pt x="835726" y="266629"/>
                  <a:pt x="790325" y="311585"/>
                  <a:pt x="790052" y="367315"/>
                </a:cubicBezTo>
                <a:cubicBezTo>
                  <a:pt x="790009" y="376023"/>
                  <a:pt x="791094" y="384698"/>
                  <a:pt x="793279" y="393126"/>
                </a:cubicBezTo>
                <a:lnTo>
                  <a:pt x="615894" y="464086"/>
                </a:lnTo>
                <a:cubicBezTo>
                  <a:pt x="595659" y="422209"/>
                  <a:pt x="555160" y="393817"/>
                  <a:pt x="508893" y="389070"/>
                </a:cubicBezTo>
                <a:lnTo>
                  <a:pt x="508893" y="199943"/>
                </a:lnTo>
                <a:cubicBezTo>
                  <a:pt x="563856" y="192549"/>
                  <a:pt x="602416" y="141999"/>
                  <a:pt x="595022" y="87038"/>
                </a:cubicBezTo>
                <a:cubicBezTo>
                  <a:pt x="587627" y="32076"/>
                  <a:pt x="537077" y="-6486"/>
                  <a:pt x="482116" y="908"/>
                </a:cubicBezTo>
                <a:cubicBezTo>
                  <a:pt x="427154" y="8303"/>
                  <a:pt x="388593" y="58853"/>
                  <a:pt x="395988" y="113815"/>
                </a:cubicBezTo>
                <a:cubicBezTo>
                  <a:pt x="402019" y="158648"/>
                  <a:pt x="437283" y="193912"/>
                  <a:pt x="482116" y="199943"/>
                </a:cubicBezTo>
                <a:lnTo>
                  <a:pt x="482116" y="389070"/>
                </a:lnTo>
                <a:cubicBezTo>
                  <a:pt x="435859" y="393808"/>
                  <a:pt x="395361" y="422185"/>
                  <a:pt x="375115" y="464045"/>
                </a:cubicBezTo>
                <a:lnTo>
                  <a:pt x="197731" y="393086"/>
                </a:lnTo>
                <a:cubicBezTo>
                  <a:pt x="211450" y="339353"/>
                  <a:pt x="179013" y="284671"/>
                  <a:pt x="125280" y="270952"/>
                </a:cubicBezTo>
                <a:cubicBezTo>
                  <a:pt x="71546" y="257232"/>
                  <a:pt x="16865" y="289669"/>
                  <a:pt x="3146" y="343403"/>
                </a:cubicBezTo>
                <a:cubicBezTo>
                  <a:pt x="-10575" y="397136"/>
                  <a:pt x="21863" y="451818"/>
                  <a:pt x="75596" y="465537"/>
                </a:cubicBezTo>
                <a:cubicBezTo>
                  <a:pt x="119424" y="476727"/>
                  <a:pt x="165324" y="457232"/>
                  <a:pt x="187703" y="417922"/>
                </a:cubicBezTo>
                <a:lnTo>
                  <a:pt x="365904" y="489202"/>
                </a:lnTo>
                <a:cubicBezTo>
                  <a:pt x="354742" y="531968"/>
                  <a:pt x="365695" y="577484"/>
                  <a:pt x="395091" y="610489"/>
                </a:cubicBezTo>
                <a:lnTo>
                  <a:pt x="251231" y="754309"/>
                </a:lnTo>
                <a:cubicBezTo>
                  <a:pt x="205493" y="722713"/>
                  <a:pt x="142801" y="734179"/>
                  <a:pt x="111206" y="779917"/>
                </a:cubicBezTo>
                <a:cubicBezTo>
                  <a:pt x="79610" y="825656"/>
                  <a:pt x="91076" y="888348"/>
                  <a:pt x="136814" y="919942"/>
                </a:cubicBezTo>
                <a:cubicBezTo>
                  <a:pt x="182553" y="951538"/>
                  <a:pt x="245245" y="940072"/>
                  <a:pt x="276839" y="894334"/>
                </a:cubicBezTo>
                <a:cubicBezTo>
                  <a:pt x="302620" y="857013"/>
                  <a:pt x="300253" y="807059"/>
                  <a:pt x="271059" y="772343"/>
                </a:cubicBezTo>
                <a:lnTo>
                  <a:pt x="414665" y="628738"/>
                </a:lnTo>
                <a:cubicBezTo>
                  <a:pt x="462359" y="665296"/>
                  <a:pt x="528651" y="665296"/>
                  <a:pt x="576345" y="628738"/>
                </a:cubicBezTo>
                <a:lnTo>
                  <a:pt x="719950" y="772343"/>
                </a:lnTo>
                <a:cubicBezTo>
                  <a:pt x="684198" y="814863"/>
                  <a:pt x="689688" y="878316"/>
                  <a:pt x="732208" y="914067"/>
                </a:cubicBezTo>
                <a:cubicBezTo>
                  <a:pt x="774729" y="949817"/>
                  <a:pt x="838181" y="944329"/>
                  <a:pt x="873933" y="901809"/>
                </a:cubicBezTo>
                <a:cubicBezTo>
                  <a:pt x="909683" y="859287"/>
                  <a:pt x="904195" y="795836"/>
                  <a:pt x="861674" y="760084"/>
                </a:cubicBezTo>
                <a:cubicBezTo>
                  <a:pt x="826983" y="730918"/>
                  <a:pt x="777071" y="728552"/>
                  <a:pt x="739778" y="754309"/>
                </a:cubicBezTo>
                <a:lnTo>
                  <a:pt x="595919" y="610489"/>
                </a:lnTo>
                <a:cubicBezTo>
                  <a:pt x="625288" y="577485"/>
                  <a:pt x="636225" y="531990"/>
                  <a:pt x="625065" y="489243"/>
                </a:cubicBezTo>
                <a:lnTo>
                  <a:pt x="803267" y="417962"/>
                </a:lnTo>
                <a:cubicBezTo>
                  <a:pt x="821105" y="449315"/>
                  <a:pt x="854392" y="468691"/>
                  <a:pt x="890466" y="468718"/>
                </a:cubicBezTo>
                <a:close/>
                <a:moveTo>
                  <a:pt x="100543" y="441941"/>
                </a:moveTo>
                <a:cubicBezTo>
                  <a:pt x="59874" y="441941"/>
                  <a:pt x="26906" y="408973"/>
                  <a:pt x="26906" y="368304"/>
                </a:cubicBezTo>
                <a:cubicBezTo>
                  <a:pt x="26906" y="327635"/>
                  <a:pt x="59874" y="294667"/>
                  <a:pt x="100543" y="294667"/>
                </a:cubicBezTo>
                <a:cubicBezTo>
                  <a:pt x="141212" y="294667"/>
                  <a:pt x="174180" y="327635"/>
                  <a:pt x="174180" y="368304"/>
                </a:cubicBezTo>
                <a:cubicBezTo>
                  <a:pt x="174136" y="408954"/>
                  <a:pt x="141193" y="441897"/>
                  <a:pt x="100543" y="441941"/>
                </a:cubicBezTo>
                <a:close/>
                <a:moveTo>
                  <a:pt x="421868" y="100534"/>
                </a:moveTo>
                <a:cubicBezTo>
                  <a:pt x="421868" y="59865"/>
                  <a:pt x="454836" y="26897"/>
                  <a:pt x="495505" y="26897"/>
                </a:cubicBezTo>
                <a:cubicBezTo>
                  <a:pt x="536174" y="26897"/>
                  <a:pt x="569142" y="59865"/>
                  <a:pt x="569142" y="100534"/>
                </a:cubicBezTo>
                <a:cubicBezTo>
                  <a:pt x="569142" y="141203"/>
                  <a:pt x="536174" y="174171"/>
                  <a:pt x="495505" y="174171"/>
                </a:cubicBezTo>
                <a:cubicBezTo>
                  <a:pt x="454854" y="174126"/>
                  <a:pt x="421912" y="141184"/>
                  <a:pt x="421868" y="100534"/>
                </a:cubicBezTo>
                <a:close/>
                <a:moveTo>
                  <a:pt x="194263" y="910539"/>
                </a:moveTo>
                <a:cubicBezTo>
                  <a:pt x="153594" y="910539"/>
                  <a:pt x="120626" y="877571"/>
                  <a:pt x="120626" y="836902"/>
                </a:cubicBezTo>
                <a:cubicBezTo>
                  <a:pt x="120626" y="796233"/>
                  <a:pt x="153594" y="763266"/>
                  <a:pt x="194263" y="763266"/>
                </a:cubicBezTo>
                <a:cubicBezTo>
                  <a:pt x="234932" y="763266"/>
                  <a:pt x="267900" y="796233"/>
                  <a:pt x="267900" y="836902"/>
                </a:cubicBezTo>
                <a:cubicBezTo>
                  <a:pt x="267856" y="877553"/>
                  <a:pt x="234913" y="910495"/>
                  <a:pt x="194263" y="910539"/>
                </a:cubicBezTo>
                <a:close/>
                <a:moveTo>
                  <a:pt x="870383" y="836902"/>
                </a:moveTo>
                <a:cubicBezTo>
                  <a:pt x="870383" y="877571"/>
                  <a:pt x="837415" y="910539"/>
                  <a:pt x="796746" y="910539"/>
                </a:cubicBezTo>
                <a:cubicBezTo>
                  <a:pt x="756077" y="910539"/>
                  <a:pt x="723110" y="877571"/>
                  <a:pt x="723110" y="836902"/>
                </a:cubicBezTo>
                <a:cubicBezTo>
                  <a:pt x="723110" y="796233"/>
                  <a:pt x="756077" y="763266"/>
                  <a:pt x="796746" y="763266"/>
                </a:cubicBezTo>
                <a:cubicBezTo>
                  <a:pt x="837397" y="763310"/>
                  <a:pt x="870339" y="796252"/>
                  <a:pt x="870383" y="836902"/>
                </a:cubicBezTo>
                <a:close/>
                <a:moveTo>
                  <a:pt x="495505" y="629380"/>
                </a:moveTo>
                <a:cubicBezTo>
                  <a:pt x="436350" y="629380"/>
                  <a:pt x="388396" y="581427"/>
                  <a:pt x="388396" y="522272"/>
                </a:cubicBezTo>
                <a:cubicBezTo>
                  <a:pt x="388396" y="463118"/>
                  <a:pt x="436350" y="415164"/>
                  <a:pt x="495505" y="415164"/>
                </a:cubicBezTo>
                <a:cubicBezTo>
                  <a:pt x="554659" y="415164"/>
                  <a:pt x="602613" y="463118"/>
                  <a:pt x="602613" y="522272"/>
                </a:cubicBezTo>
                <a:cubicBezTo>
                  <a:pt x="602546" y="581398"/>
                  <a:pt x="554631" y="629313"/>
                  <a:pt x="495505" y="629380"/>
                </a:cubicBezTo>
                <a:close/>
                <a:moveTo>
                  <a:pt x="890466" y="294667"/>
                </a:moveTo>
                <a:cubicBezTo>
                  <a:pt x="931135" y="294667"/>
                  <a:pt x="964103" y="327635"/>
                  <a:pt x="964103" y="368304"/>
                </a:cubicBezTo>
                <a:cubicBezTo>
                  <a:pt x="964103" y="408973"/>
                  <a:pt x="931135" y="441941"/>
                  <a:pt x="890466" y="441941"/>
                </a:cubicBezTo>
                <a:cubicBezTo>
                  <a:pt x="849797" y="441941"/>
                  <a:pt x="816829" y="408973"/>
                  <a:pt x="816829" y="368304"/>
                </a:cubicBezTo>
                <a:cubicBezTo>
                  <a:pt x="816873" y="327654"/>
                  <a:pt x="849816" y="294711"/>
                  <a:pt x="890466" y="294667"/>
                </a:cubicBez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FA63DBE-824A-C93E-1CBA-CA3EDBACCB1D}"/>
              </a:ext>
            </a:extLst>
          </p:cNvPr>
          <p:cNvSpPr/>
          <p:nvPr/>
        </p:nvSpPr>
        <p:spPr>
          <a:xfrm>
            <a:off x="8911614" y="-1028699"/>
            <a:ext cx="3547086" cy="31593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Elemento grafico 17" descr="Rete contorno">
            <a:extLst>
              <a:ext uri="{FF2B5EF4-FFF2-40B4-BE49-F238E27FC236}">
                <a16:creationId xmlns:a16="http://schemas.microsoft.com/office/drawing/2014/main" id="{2DD148B8-FF65-0528-7C60-559F969C8B25}"/>
              </a:ext>
            </a:extLst>
          </p:cNvPr>
          <p:cNvSpPr/>
          <p:nvPr/>
        </p:nvSpPr>
        <p:spPr>
          <a:xfrm>
            <a:off x="9433819" y="-515346"/>
            <a:ext cx="2502675" cy="2132654"/>
          </a:xfrm>
          <a:custGeom>
            <a:avLst/>
            <a:gdLst>
              <a:gd name="connsiteX0" fmla="*/ 890466 w 991870"/>
              <a:gd name="connsiteY0" fmla="*/ 468718 h 937789"/>
              <a:gd name="connsiteX1" fmla="*/ 991869 w 991870"/>
              <a:gd name="connsiteY1" fmla="*/ 368304 h 937789"/>
              <a:gd name="connsiteX2" fmla="*/ 891455 w 991870"/>
              <a:gd name="connsiteY2" fmla="*/ 266902 h 937789"/>
              <a:gd name="connsiteX3" fmla="*/ 790052 w 991870"/>
              <a:gd name="connsiteY3" fmla="*/ 367315 h 937789"/>
              <a:gd name="connsiteX4" fmla="*/ 793279 w 991870"/>
              <a:gd name="connsiteY4" fmla="*/ 393126 h 937789"/>
              <a:gd name="connsiteX5" fmla="*/ 615894 w 991870"/>
              <a:gd name="connsiteY5" fmla="*/ 464086 h 937789"/>
              <a:gd name="connsiteX6" fmla="*/ 508893 w 991870"/>
              <a:gd name="connsiteY6" fmla="*/ 389070 h 937789"/>
              <a:gd name="connsiteX7" fmla="*/ 508893 w 991870"/>
              <a:gd name="connsiteY7" fmla="*/ 199943 h 937789"/>
              <a:gd name="connsiteX8" fmla="*/ 595022 w 991870"/>
              <a:gd name="connsiteY8" fmla="*/ 87038 h 937789"/>
              <a:gd name="connsiteX9" fmla="*/ 482116 w 991870"/>
              <a:gd name="connsiteY9" fmla="*/ 908 h 937789"/>
              <a:gd name="connsiteX10" fmla="*/ 395988 w 991870"/>
              <a:gd name="connsiteY10" fmla="*/ 113815 h 937789"/>
              <a:gd name="connsiteX11" fmla="*/ 482116 w 991870"/>
              <a:gd name="connsiteY11" fmla="*/ 199943 h 937789"/>
              <a:gd name="connsiteX12" fmla="*/ 482116 w 991870"/>
              <a:gd name="connsiteY12" fmla="*/ 389070 h 937789"/>
              <a:gd name="connsiteX13" fmla="*/ 375115 w 991870"/>
              <a:gd name="connsiteY13" fmla="*/ 464045 h 937789"/>
              <a:gd name="connsiteX14" fmla="*/ 197731 w 991870"/>
              <a:gd name="connsiteY14" fmla="*/ 393086 h 937789"/>
              <a:gd name="connsiteX15" fmla="*/ 125280 w 991870"/>
              <a:gd name="connsiteY15" fmla="*/ 270952 h 937789"/>
              <a:gd name="connsiteX16" fmla="*/ 3146 w 991870"/>
              <a:gd name="connsiteY16" fmla="*/ 343403 h 937789"/>
              <a:gd name="connsiteX17" fmla="*/ 75596 w 991870"/>
              <a:gd name="connsiteY17" fmla="*/ 465537 h 937789"/>
              <a:gd name="connsiteX18" fmla="*/ 187703 w 991870"/>
              <a:gd name="connsiteY18" fmla="*/ 417922 h 937789"/>
              <a:gd name="connsiteX19" fmla="*/ 365904 w 991870"/>
              <a:gd name="connsiteY19" fmla="*/ 489202 h 937789"/>
              <a:gd name="connsiteX20" fmla="*/ 395091 w 991870"/>
              <a:gd name="connsiteY20" fmla="*/ 610489 h 937789"/>
              <a:gd name="connsiteX21" fmla="*/ 251231 w 991870"/>
              <a:gd name="connsiteY21" fmla="*/ 754309 h 937789"/>
              <a:gd name="connsiteX22" fmla="*/ 111206 w 991870"/>
              <a:gd name="connsiteY22" fmla="*/ 779917 h 937789"/>
              <a:gd name="connsiteX23" fmla="*/ 136814 w 991870"/>
              <a:gd name="connsiteY23" fmla="*/ 919942 h 937789"/>
              <a:gd name="connsiteX24" fmla="*/ 276839 w 991870"/>
              <a:gd name="connsiteY24" fmla="*/ 894334 h 937789"/>
              <a:gd name="connsiteX25" fmla="*/ 271059 w 991870"/>
              <a:gd name="connsiteY25" fmla="*/ 772343 h 937789"/>
              <a:gd name="connsiteX26" fmla="*/ 414665 w 991870"/>
              <a:gd name="connsiteY26" fmla="*/ 628738 h 937789"/>
              <a:gd name="connsiteX27" fmla="*/ 576345 w 991870"/>
              <a:gd name="connsiteY27" fmla="*/ 628738 h 937789"/>
              <a:gd name="connsiteX28" fmla="*/ 719950 w 991870"/>
              <a:gd name="connsiteY28" fmla="*/ 772343 h 937789"/>
              <a:gd name="connsiteX29" fmla="*/ 732208 w 991870"/>
              <a:gd name="connsiteY29" fmla="*/ 914067 h 937789"/>
              <a:gd name="connsiteX30" fmla="*/ 873933 w 991870"/>
              <a:gd name="connsiteY30" fmla="*/ 901809 h 937789"/>
              <a:gd name="connsiteX31" fmla="*/ 861674 w 991870"/>
              <a:gd name="connsiteY31" fmla="*/ 760084 h 937789"/>
              <a:gd name="connsiteX32" fmla="*/ 739778 w 991870"/>
              <a:gd name="connsiteY32" fmla="*/ 754309 h 937789"/>
              <a:gd name="connsiteX33" fmla="*/ 595919 w 991870"/>
              <a:gd name="connsiteY33" fmla="*/ 610489 h 937789"/>
              <a:gd name="connsiteX34" fmla="*/ 625065 w 991870"/>
              <a:gd name="connsiteY34" fmla="*/ 489243 h 937789"/>
              <a:gd name="connsiteX35" fmla="*/ 803267 w 991870"/>
              <a:gd name="connsiteY35" fmla="*/ 417962 h 937789"/>
              <a:gd name="connsiteX36" fmla="*/ 890466 w 991870"/>
              <a:gd name="connsiteY36" fmla="*/ 468718 h 937789"/>
              <a:gd name="connsiteX37" fmla="*/ 100543 w 991870"/>
              <a:gd name="connsiteY37" fmla="*/ 441941 h 937789"/>
              <a:gd name="connsiteX38" fmla="*/ 26906 w 991870"/>
              <a:gd name="connsiteY38" fmla="*/ 368304 h 937789"/>
              <a:gd name="connsiteX39" fmla="*/ 100543 w 991870"/>
              <a:gd name="connsiteY39" fmla="*/ 294667 h 937789"/>
              <a:gd name="connsiteX40" fmla="*/ 174180 w 991870"/>
              <a:gd name="connsiteY40" fmla="*/ 368304 h 937789"/>
              <a:gd name="connsiteX41" fmla="*/ 100543 w 991870"/>
              <a:gd name="connsiteY41" fmla="*/ 441941 h 937789"/>
              <a:gd name="connsiteX42" fmla="*/ 421868 w 991870"/>
              <a:gd name="connsiteY42" fmla="*/ 100534 h 937789"/>
              <a:gd name="connsiteX43" fmla="*/ 495505 w 991870"/>
              <a:gd name="connsiteY43" fmla="*/ 26897 h 937789"/>
              <a:gd name="connsiteX44" fmla="*/ 569142 w 991870"/>
              <a:gd name="connsiteY44" fmla="*/ 100534 h 937789"/>
              <a:gd name="connsiteX45" fmla="*/ 495505 w 991870"/>
              <a:gd name="connsiteY45" fmla="*/ 174171 h 937789"/>
              <a:gd name="connsiteX46" fmla="*/ 421868 w 991870"/>
              <a:gd name="connsiteY46" fmla="*/ 100534 h 937789"/>
              <a:gd name="connsiteX47" fmla="*/ 194263 w 991870"/>
              <a:gd name="connsiteY47" fmla="*/ 910539 h 937789"/>
              <a:gd name="connsiteX48" fmla="*/ 120626 w 991870"/>
              <a:gd name="connsiteY48" fmla="*/ 836902 h 937789"/>
              <a:gd name="connsiteX49" fmla="*/ 194263 w 991870"/>
              <a:gd name="connsiteY49" fmla="*/ 763266 h 937789"/>
              <a:gd name="connsiteX50" fmla="*/ 267900 w 991870"/>
              <a:gd name="connsiteY50" fmla="*/ 836902 h 937789"/>
              <a:gd name="connsiteX51" fmla="*/ 194263 w 991870"/>
              <a:gd name="connsiteY51" fmla="*/ 910539 h 937789"/>
              <a:gd name="connsiteX52" fmla="*/ 870383 w 991870"/>
              <a:gd name="connsiteY52" fmla="*/ 836902 h 937789"/>
              <a:gd name="connsiteX53" fmla="*/ 796746 w 991870"/>
              <a:gd name="connsiteY53" fmla="*/ 910539 h 937789"/>
              <a:gd name="connsiteX54" fmla="*/ 723110 w 991870"/>
              <a:gd name="connsiteY54" fmla="*/ 836902 h 937789"/>
              <a:gd name="connsiteX55" fmla="*/ 796746 w 991870"/>
              <a:gd name="connsiteY55" fmla="*/ 763266 h 937789"/>
              <a:gd name="connsiteX56" fmla="*/ 870383 w 991870"/>
              <a:gd name="connsiteY56" fmla="*/ 836902 h 937789"/>
              <a:gd name="connsiteX57" fmla="*/ 495505 w 991870"/>
              <a:gd name="connsiteY57" fmla="*/ 629380 h 937789"/>
              <a:gd name="connsiteX58" fmla="*/ 388396 w 991870"/>
              <a:gd name="connsiteY58" fmla="*/ 522272 h 937789"/>
              <a:gd name="connsiteX59" fmla="*/ 495505 w 991870"/>
              <a:gd name="connsiteY59" fmla="*/ 415164 h 937789"/>
              <a:gd name="connsiteX60" fmla="*/ 602613 w 991870"/>
              <a:gd name="connsiteY60" fmla="*/ 522272 h 937789"/>
              <a:gd name="connsiteX61" fmla="*/ 495505 w 991870"/>
              <a:gd name="connsiteY61" fmla="*/ 629380 h 937789"/>
              <a:gd name="connsiteX62" fmla="*/ 890466 w 991870"/>
              <a:gd name="connsiteY62" fmla="*/ 294667 h 937789"/>
              <a:gd name="connsiteX63" fmla="*/ 964103 w 991870"/>
              <a:gd name="connsiteY63" fmla="*/ 368304 h 937789"/>
              <a:gd name="connsiteX64" fmla="*/ 890466 w 991870"/>
              <a:gd name="connsiteY64" fmla="*/ 441941 h 937789"/>
              <a:gd name="connsiteX65" fmla="*/ 816829 w 991870"/>
              <a:gd name="connsiteY65" fmla="*/ 368304 h 937789"/>
              <a:gd name="connsiteX66" fmla="*/ 890466 w 991870"/>
              <a:gd name="connsiteY66" fmla="*/ 294667 h 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91870" h="937789">
                <a:moveTo>
                  <a:pt x="890466" y="468718"/>
                </a:moveTo>
                <a:cubicBezTo>
                  <a:pt x="946196" y="468991"/>
                  <a:pt x="991596" y="424035"/>
                  <a:pt x="991869" y="368304"/>
                </a:cubicBezTo>
                <a:cubicBezTo>
                  <a:pt x="992142" y="312574"/>
                  <a:pt x="947185" y="267175"/>
                  <a:pt x="891455" y="266902"/>
                </a:cubicBezTo>
                <a:cubicBezTo>
                  <a:pt x="835726" y="266629"/>
                  <a:pt x="790325" y="311585"/>
                  <a:pt x="790052" y="367315"/>
                </a:cubicBezTo>
                <a:cubicBezTo>
                  <a:pt x="790009" y="376023"/>
                  <a:pt x="791094" y="384698"/>
                  <a:pt x="793279" y="393126"/>
                </a:cubicBezTo>
                <a:lnTo>
                  <a:pt x="615894" y="464086"/>
                </a:lnTo>
                <a:cubicBezTo>
                  <a:pt x="595659" y="422209"/>
                  <a:pt x="555160" y="393817"/>
                  <a:pt x="508893" y="389070"/>
                </a:cubicBezTo>
                <a:lnTo>
                  <a:pt x="508893" y="199943"/>
                </a:lnTo>
                <a:cubicBezTo>
                  <a:pt x="563856" y="192549"/>
                  <a:pt x="602416" y="141999"/>
                  <a:pt x="595022" y="87038"/>
                </a:cubicBezTo>
                <a:cubicBezTo>
                  <a:pt x="587627" y="32076"/>
                  <a:pt x="537077" y="-6486"/>
                  <a:pt x="482116" y="908"/>
                </a:cubicBezTo>
                <a:cubicBezTo>
                  <a:pt x="427154" y="8303"/>
                  <a:pt x="388593" y="58853"/>
                  <a:pt x="395988" y="113815"/>
                </a:cubicBezTo>
                <a:cubicBezTo>
                  <a:pt x="402019" y="158648"/>
                  <a:pt x="437283" y="193912"/>
                  <a:pt x="482116" y="199943"/>
                </a:cubicBezTo>
                <a:lnTo>
                  <a:pt x="482116" y="389070"/>
                </a:lnTo>
                <a:cubicBezTo>
                  <a:pt x="435859" y="393808"/>
                  <a:pt x="395361" y="422185"/>
                  <a:pt x="375115" y="464045"/>
                </a:cubicBezTo>
                <a:lnTo>
                  <a:pt x="197731" y="393086"/>
                </a:lnTo>
                <a:cubicBezTo>
                  <a:pt x="211450" y="339353"/>
                  <a:pt x="179013" y="284671"/>
                  <a:pt x="125280" y="270952"/>
                </a:cubicBezTo>
                <a:cubicBezTo>
                  <a:pt x="71546" y="257232"/>
                  <a:pt x="16865" y="289669"/>
                  <a:pt x="3146" y="343403"/>
                </a:cubicBezTo>
                <a:cubicBezTo>
                  <a:pt x="-10575" y="397136"/>
                  <a:pt x="21863" y="451818"/>
                  <a:pt x="75596" y="465537"/>
                </a:cubicBezTo>
                <a:cubicBezTo>
                  <a:pt x="119424" y="476727"/>
                  <a:pt x="165324" y="457232"/>
                  <a:pt x="187703" y="417922"/>
                </a:cubicBezTo>
                <a:lnTo>
                  <a:pt x="365904" y="489202"/>
                </a:lnTo>
                <a:cubicBezTo>
                  <a:pt x="354742" y="531968"/>
                  <a:pt x="365695" y="577484"/>
                  <a:pt x="395091" y="610489"/>
                </a:cubicBezTo>
                <a:lnTo>
                  <a:pt x="251231" y="754309"/>
                </a:lnTo>
                <a:cubicBezTo>
                  <a:pt x="205493" y="722713"/>
                  <a:pt x="142801" y="734179"/>
                  <a:pt x="111206" y="779917"/>
                </a:cubicBezTo>
                <a:cubicBezTo>
                  <a:pt x="79610" y="825656"/>
                  <a:pt x="91076" y="888348"/>
                  <a:pt x="136814" y="919942"/>
                </a:cubicBezTo>
                <a:cubicBezTo>
                  <a:pt x="182553" y="951538"/>
                  <a:pt x="245245" y="940072"/>
                  <a:pt x="276839" y="894334"/>
                </a:cubicBezTo>
                <a:cubicBezTo>
                  <a:pt x="302620" y="857013"/>
                  <a:pt x="300253" y="807059"/>
                  <a:pt x="271059" y="772343"/>
                </a:cubicBezTo>
                <a:lnTo>
                  <a:pt x="414665" y="628738"/>
                </a:lnTo>
                <a:cubicBezTo>
                  <a:pt x="462359" y="665296"/>
                  <a:pt x="528651" y="665296"/>
                  <a:pt x="576345" y="628738"/>
                </a:cubicBezTo>
                <a:lnTo>
                  <a:pt x="719950" y="772343"/>
                </a:lnTo>
                <a:cubicBezTo>
                  <a:pt x="684198" y="814863"/>
                  <a:pt x="689688" y="878316"/>
                  <a:pt x="732208" y="914067"/>
                </a:cubicBezTo>
                <a:cubicBezTo>
                  <a:pt x="774729" y="949817"/>
                  <a:pt x="838181" y="944329"/>
                  <a:pt x="873933" y="901809"/>
                </a:cubicBezTo>
                <a:cubicBezTo>
                  <a:pt x="909683" y="859287"/>
                  <a:pt x="904195" y="795836"/>
                  <a:pt x="861674" y="760084"/>
                </a:cubicBezTo>
                <a:cubicBezTo>
                  <a:pt x="826983" y="730918"/>
                  <a:pt x="777071" y="728552"/>
                  <a:pt x="739778" y="754309"/>
                </a:cubicBezTo>
                <a:lnTo>
                  <a:pt x="595919" y="610489"/>
                </a:lnTo>
                <a:cubicBezTo>
                  <a:pt x="625288" y="577485"/>
                  <a:pt x="636225" y="531990"/>
                  <a:pt x="625065" y="489243"/>
                </a:cubicBezTo>
                <a:lnTo>
                  <a:pt x="803267" y="417962"/>
                </a:lnTo>
                <a:cubicBezTo>
                  <a:pt x="821105" y="449315"/>
                  <a:pt x="854392" y="468691"/>
                  <a:pt x="890466" y="468718"/>
                </a:cubicBezTo>
                <a:close/>
                <a:moveTo>
                  <a:pt x="100543" y="441941"/>
                </a:moveTo>
                <a:cubicBezTo>
                  <a:pt x="59874" y="441941"/>
                  <a:pt x="26906" y="408973"/>
                  <a:pt x="26906" y="368304"/>
                </a:cubicBezTo>
                <a:cubicBezTo>
                  <a:pt x="26906" y="327635"/>
                  <a:pt x="59874" y="294667"/>
                  <a:pt x="100543" y="294667"/>
                </a:cubicBezTo>
                <a:cubicBezTo>
                  <a:pt x="141212" y="294667"/>
                  <a:pt x="174180" y="327635"/>
                  <a:pt x="174180" y="368304"/>
                </a:cubicBezTo>
                <a:cubicBezTo>
                  <a:pt x="174136" y="408954"/>
                  <a:pt x="141193" y="441897"/>
                  <a:pt x="100543" y="441941"/>
                </a:cubicBezTo>
                <a:close/>
                <a:moveTo>
                  <a:pt x="421868" y="100534"/>
                </a:moveTo>
                <a:cubicBezTo>
                  <a:pt x="421868" y="59865"/>
                  <a:pt x="454836" y="26897"/>
                  <a:pt x="495505" y="26897"/>
                </a:cubicBezTo>
                <a:cubicBezTo>
                  <a:pt x="536174" y="26897"/>
                  <a:pt x="569142" y="59865"/>
                  <a:pt x="569142" y="100534"/>
                </a:cubicBezTo>
                <a:cubicBezTo>
                  <a:pt x="569142" y="141203"/>
                  <a:pt x="536174" y="174171"/>
                  <a:pt x="495505" y="174171"/>
                </a:cubicBezTo>
                <a:cubicBezTo>
                  <a:pt x="454854" y="174126"/>
                  <a:pt x="421912" y="141184"/>
                  <a:pt x="421868" y="100534"/>
                </a:cubicBezTo>
                <a:close/>
                <a:moveTo>
                  <a:pt x="194263" y="910539"/>
                </a:moveTo>
                <a:cubicBezTo>
                  <a:pt x="153594" y="910539"/>
                  <a:pt x="120626" y="877571"/>
                  <a:pt x="120626" y="836902"/>
                </a:cubicBezTo>
                <a:cubicBezTo>
                  <a:pt x="120626" y="796233"/>
                  <a:pt x="153594" y="763266"/>
                  <a:pt x="194263" y="763266"/>
                </a:cubicBezTo>
                <a:cubicBezTo>
                  <a:pt x="234932" y="763266"/>
                  <a:pt x="267900" y="796233"/>
                  <a:pt x="267900" y="836902"/>
                </a:cubicBezTo>
                <a:cubicBezTo>
                  <a:pt x="267856" y="877553"/>
                  <a:pt x="234913" y="910495"/>
                  <a:pt x="194263" y="910539"/>
                </a:cubicBezTo>
                <a:close/>
                <a:moveTo>
                  <a:pt x="870383" y="836902"/>
                </a:moveTo>
                <a:cubicBezTo>
                  <a:pt x="870383" y="877571"/>
                  <a:pt x="837415" y="910539"/>
                  <a:pt x="796746" y="910539"/>
                </a:cubicBezTo>
                <a:cubicBezTo>
                  <a:pt x="756077" y="910539"/>
                  <a:pt x="723110" y="877571"/>
                  <a:pt x="723110" y="836902"/>
                </a:cubicBezTo>
                <a:cubicBezTo>
                  <a:pt x="723110" y="796233"/>
                  <a:pt x="756077" y="763266"/>
                  <a:pt x="796746" y="763266"/>
                </a:cubicBezTo>
                <a:cubicBezTo>
                  <a:pt x="837397" y="763310"/>
                  <a:pt x="870339" y="796252"/>
                  <a:pt x="870383" y="836902"/>
                </a:cubicBezTo>
                <a:close/>
                <a:moveTo>
                  <a:pt x="495505" y="629380"/>
                </a:moveTo>
                <a:cubicBezTo>
                  <a:pt x="436350" y="629380"/>
                  <a:pt x="388396" y="581427"/>
                  <a:pt x="388396" y="522272"/>
                </a:cubicBezTo>
                <a:cubicBezTo>
                  <a:pt x="388396" y="463118"/>
                  <a:pt x="436350" y="415164"/>
                  <a:pt x="495505" y="415164"/>
                </a:cubicBezTo>
                <a:cubicBezTo>
                  <a:pt x="554659" y="415164"/>
                  <a:pt x="602613" y="463118"/>
                  <a:pt x="602613" y="522272"/>
                </a:cubicBezTo>
                <a:cubicBezTo>
                  <a:pt x="602546" y="581398"/>
                  <a:pt x="554631" y="629313"/>
                  <a:pt x="495505" y="629380"/>
                </a:cubicBezTo>
                <a:close/>
                <a:moveTo>
                  <a:pt x="890466" y="294667"/>
                </a:moveTo>
                <a:cubicBezTo>
                  <a:pt x="931135" y="294667"/>
                  <a:pt x="964103" y="327635"/>
                  <a:pt x="964103" y="368304"/>
                </a:cubicBezTo>
                <a:cubicBezTo>
                  <a:pt x="964103" y="408973"/>
                  <a:pt x="931135" y="441941"/>
                  <a:pt x="890466" y="441941"/>
                </a:cubicBezTo>
                <a:cubicBezTo>
                  <a:pt x="849797" y="441941"/>
                  <a:pt x="816829" y="408973"/>
                  <a:pt x="816829" y="368304"/>
                </a:cubicBezTo>
                <a:cubicBezTo>
                  <a:pt x="816873" y="327654"/>
                  <a:pt x="849816" y="294711"/>
                  <a:pt x="890466" y="294667"/>
                </a:cubicBez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0B2E135-5DFF-500F-37FA-90E676E347EE}"/>
              </a:ext>
            </a:extLst>
          </p:cNvPr>
          <p:cNvSpPr/>
          <p:nvPr/>
        </p:nvSpPr>
        <p:spPr>
          <a:xfrm>
            <a:off x="10544988" y="5108747"/>
            <a:ext cx="1113614" cy="11002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Elemento grafico 17" descr="Rete contorno">
            <a:extLst>
              <a:ext uri="{FF2B5EF4-FFF2-40B4-BE49-F238E27FC236}">
                <a16:creationId xmlns:a16="http://schemas.microsoft.com/office/drawing/2014/main" id="{6DAC465E-9493-EDD8-206A-B0406A9A1DA9}"/>
              </a:ext>
            </a:extLst>
          </p:cNvPr>
          <p:cNvSpPr/>
          <p:nvPr/>
        </p:nvSpPr>
        <p:spPr>
          <a:xfrm>
            <a:off x="10715104" y="5286009"/>
            <a:ext cx="785719" cy="742729"/>
          </a:xfrm>
          <a:custGeom>
            <a:avLst/>
            <a:gdLst>
              <a:gd name="connsiteX0" fmla="*/ 890466 w 991870"/>
              <a:gd name="connsiteY0" fmla="*/ 468718 h 937789"/>
              <a:gd name="connsiteX1" fmla="*/ 991869 w 991870"/>
              <a:gd name="connsiteY1" fmla="*/ 368304 h 937789"/>
              <a:gd name="connsiteX2" fmla="*/ 891455 w 991870"/>
              <a:gd name="connsiteY2" fmla="*/ 266902 h 937789"/>
              <a:gd name="connsiteX3" fmla="*/ 790052 w 991870"/>
              <a:gd name="connsiteY3" fmla="*/ 367315 h 937789"/>
              <a:gd name="connsiteX4" fmla="*/ 793279 w 991870"/>
              <a:gd name="connsiteY4" fmla="*/ 393126 h 937789"/>
              <a:gd name="connsiteX5" fmla="*/ 615894 w 991870"/>
              <a:gd name="connsiteY5" fmla="*/ 464086 h 937789"/>
              <a:gd name="connsiteX6" fmla="*/ 508893 w 991870"/>
              <a:gd name="connsiteY6" fmla="*/ 389070 h 937789"/>
              <a:gd name="connsiteX7" fmla="*/ 508893 w 991870"/>
              <a:gd name="connsiteY7" fmla="*/ 199943 h 937789"/>
              <a:gd name="connsiteX8" fmla="*/ 595022 w 991870"/>
              <a:gd name="connsiteY8" fmla="*/ 87038 h 937789"/>
              <a:gd name="connsiteX9" fmla="*/ 482116 w 991870"/>
              <a:gd name="connsiteY9" fmla="*/ 908 h 937789"/>
              <a:gd name="connsiteX10" fmla="*/ 395988 w 991870"/>
              <a:gd name="connsiteY10" fmla="*/ 113815 h 937789"/>
              <a:gd name="connsiteX11" fmla="*/ 482116 w 991870"/>
              <a:gd name="connsiteY11" fmla="*/ 199943 h 937789"/>
              <a:gd name="connsiteX12" fmla="*/ 482116 w 991870"/>
              <a:gd name="connsiteY12" fmla="*/ 389070 h 937789"/>
              <a:gd name="connsiteX13" fmla="*/ 375115 w 991870"/>
              <a:gd name="connsiteY13" fmla="*/ 464045 h 937789"/>
              <a:gd name="connsiteX14" fmla="*/ 197731 w 991870"/>
              <a:gd name="connsiteY14" fmla="*/ 393086 h 937789"/>
              <a:gd name="connsiteX15" fmla="*/ 125280 w 991870"/>
              <a:gd name="connsiteY15" fmla="*/ 270952 h 937789"/>
              <a:gd name="connsiteX16" fmla="*/ 3146 w 991870"/>
              <a:gd name="connsiteY16" fmla="*/ 343403 h 937789"/>
              <a:gd name="connsiteX17" fmla="*/ 75596 w 991870"/>
              <a:gd name="connsiteY17" fmla="*/ 465537 h 937789"/>
              <a:gd name="connsiteX18" fmla="*/ 187703 w 991870"/>
              <a:gd name="connsiteY18" fmla="*/ 417922 h 937789"/>
              <a:gd name="connsiteX19" fmla="*/ 365904 w 991870"/>
              <a:gd name="connsiteY19" fmla="*/ 489202 h 937789"/>
              <a:gd name="connsiteX20" fmla="*/ 395091 w 991870"/>
              <a:gd name="connsiteY20" fmla="*/ 610489 h 937789"/>
              <a:gd name="connsiteX21" fmla="*/ 251231 w 991870"/>
              <a:gd name="connsiteY21" fmla="*/ 754309 h 937789"/>
              <a:gd name="connsiteX22" fmla="*/ 111206 w 991870"/>
              <a:gd name="connsiteY22" fmla="*/ 779917 h 937789"/>
              <a:gd name="connsiteX23" fmla="*/ 136814 w 991870"/>
              <a:gd name="connsiteY23" fmla="*/ 919942 h 937789"/>
              <a:gd name="connsiteX24" fmla="*/ 276839 w 991870"/>
              <a:gd name="connsiteY24" fmla="*/ 894334 h 937789"/>
              <a:gd name="connsiteX25" fmla="*/ 271059 w 991870"/>
              <a:gd name="connsiteY25" fmla="*/ 772343 h 937789"/>
              <a:gd name="connsiteX26" fmla="*/ 414665 w 991870"/>
              <a:gd name="connsiteY26" fmla="*/ 628738 h 937789"/>
              <a:gd name="connsiteX27" fmla="*/ 576345 w 991870"/>
              <a:gd name="connsiteY27" fmla="*/ 628738 h 937789"/>
              <a:gd name="connsiteX28" fmla="*/ 719950 w 991870"/>
              <a:gd name="connsiteY28" fmla="*/ 772343 h 937789"/>
              <a:gd name="connsiteX29" fmla="*/ 732208 w 991870"/>
              <a:gd name="connsiteY29" fmla="*/ 914067 h 937789"/>
              <a:gd name="connsiteX30" fmla="*/ 873933 w 991870"/>
              <a:gd name="connsiteY30" fmla="*/ 901809 h 937789"/>
              <a:gd name="connsiteX31" fmla="*/ 861674 w 991870"/>
              <a:gd name="connsiteY31" fmla="*/ 760084 h 937789"/>
              <a:gd name="connsiteX32" fmla="*/ 739778 w 991870"/>
              <a:gd name="connsiteY32" fmla="*/ 754309 h 937789"/>
              <a:gd name="connsiteX33" fmla="*/ 595919 w 991870"/>
              <a:gd name="connsiteY33" fmla="*/ 610489 h 937789"/>
              <a:gd name="connsiteX34" fmla="*/ 625065 w 991870"/>
              <a:gd name="connsiteY34" fmla="*/ 489243 h 937789"/>
              <a:gd name="connsiteX35" fmla="*/ 803267 w 991870"/>
              <a:gd name="connsiteY35" fmla="*/ 417962 h 937789"/>
              <a:gd name="connsiteX36" fmla="*/ 890466 w 991870"/>
              <a:gd name="connsiteY36" fmla="*/ 468718 h 937789"/>
              <a:gd name="connsiteX37" fmla="*/ 100543 w 991870"/>
              <a:gd name="connsiteY37" fmla="*/ 441941 h 937789"/>
              <a:gd name="connsiteX38" fmla="*/ 26906 w 991870"/>
              <a:gd name="connsiteY38" fmla="*/ 368304 h 937789"/>
              <a:gd name="connsiteX39" fmla="*/ 100543 w 991870"/>
              <a:gd name="connsiteY39" fmla="*/ 294667 h 937789"/>
              <a:gd name="connsiteX40" fmla="*/ 174180 w 991870"/>
              <a:gd name="connsiteY40" fmla="*/ 368304 h 937789"/>
              <a:gd name="connsiteX41" fmla="*/ 100543 w 991870"/>
              <a:gd name="connsiteY41" fmla="*/ 441941 h 937789"/>
              <a:gd name="connsiteX42" fmla="*/ 421868 w 991870"/>
              <a:gd name="connsiteY42" fmla="*/ 100534 h 937789"/>
              <a:gd name="connsiteX43" fmla="*/ 495505 w 991870"/>
              <a:gd name="connsiteY43" fmla="*/ 26897 h 937789"/>
              <a:gd name="connsiteX44" fmla="*/ 569142 w 991870"/>
              <a:gd name="connsiteY44" fmla="*/ 100534 h 937789"/>
              <a:gd name="connsiteX45" fmla="*/ 495505 w 991870"/>
              <a:gd name="connsiteY45" fmla="*/ 174171 h 937789"/>
              <a:gd name="connsiteX46" fmla="*/ 421868 w 991870"/>
              <a:gd name="connsiteY46" fmla="*/ 100534 h 937789"/>
              <a:gd name="connsiteX47" fmla="*/ 194263 w 991870"/>
              <a:gd name="connsiteY47" fmla="*/ 910539 h 937789"/>
              <a:gd name="connsiteX48" fmla="*/ 120626 w 991870"/>
              <a:gd name="connsiteY48" fmla="*/ 836902 h 937789"/>
              <a:gd name="connsiteX49" fmla="*/ 194263 w 991870"/>
              <a:gd name="connsiteY49" fmla="*/ 763266 h 937789"/>
              <a:gd name="connsiteX50" fmla="*/ 267900 w 991870"/>
              <a:gd name="connsiteY50" fmla="*/ 836902 h 937789"/>
              <a:gd name="connsiteX51" fmla="*/ 194263 w 991870"/>
              <a:gd name="connsiteY51" fmla="*/ 910539 h 937789"/>
              <a:gd name="connsiteX52" fmla="*/ 870383 w 991870"/>
              <a:gd name="connsiteY52" fmla="*/ 836902 h 937789"/>
              <a:gd name="connsiteX53" fmla="*/ 796746 w 991870"/>
              <a:gd name="connsiteY53" fmla="*/ 910539 h 937789"/>
              <a:gd name="connsiteX54" fmla="*/ 723110 w 991870"/>
              <a:gd name="connsiteY54" fmla="*/ 836902 h 937789"/>
              <a:gd name="connsiteX55" fmla="*/ 796746 w 991870"/>
              <a:gd name="connsiteY55" fmla="*/ 763266 h 937789"/>
              <a:gd name="connsiteX56" fmla="*/ 870383 w 991870"/>
              <a:gd name="connsiteY56" fmla="*/ 836902 h 937789"/>
              <a:gd name="connsiteX57" fmla="*/ 495505 w 991870"/>
              <a:gd name="connsiteY57" fmla="*/ 629380 h 937789"/>
              <a:gd name="connsiteX58" fmla="*/ 388396 w 991870"/>
              <a:gd name="connsiteY58" fmla="*/ 522272 h 937789"/>
              <a:gd name="connsiteX59" fmla="*/ 495505 w 991870"/>
              <a:gd name="connsiteY59" fmla="*/ 415164 h 937789"/>
              <a:gd name="connsiteX60" fmla="*/ 602613 w 991870"/>
              <a:gd name="connsiteY60" fmla="*/ 522272 h 937789"/>
              <a:gd name="connsiteX61" fmla="*/ 495505 w 991870"/>
              <a:gd name="connsiteY61" fmla="*/ 629380 h 937789"/>
              <a:gd name="connsiteX62" fmla="*/ 890466 w 991870"/>
              <a:gd name="connsiteY62" fmla="*/ 294667 h 937789"/>
              <a:gd name="connsiteX63" fmla="*/ 964103 w 991870"/>
              <a:gd name="connsiteY63" fmla="*/ 368304 h 937789"/>
              <a:gd name="connsiteX64" fmla="*/ 890466 w 991870"/>
              <a:gd name="connsiteY64" fmla="*/ 441941 h 937789"/>
              <a:gd name="connsiteX65" fmla="*/ 816829 w 991870"/>
              <a:gd name="connsiteY65" fmla="*/ 368304 h 937789"/>
              <a:gd name="connsiteX66" fmla="*/ 890466 w 991870"/>
              <a:gd name="connsiteY66" fmla="*/ 294667 h 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91870" h="937789">
                <a:moveTo>
                  <a:pt x="890466" y="468718"/>
                </a:moveTo>
                <a:cubicBezTo>
                  <a:pt x="946196" y="468991"/>
                  <a:pt x="991596" y="424035"/>
                  <a:pt x="991869" y="368304"/>
                </a:cubicBezTo>
                <a:cubicBezTo>
                  <a:pt x="992142" y="312574"/>
                  <a:pt x="947185" y="267175"/>
                  <a:pt x="891455" y="266902"/>
                </a:cubicBezTo>
                <a:cubicBezTo>
                  <a:pt x="835726" y="266629"/>
                  <a:pt x="790325" y="311585"/>
                  <a:pt x="790052" y="367315"/>
                </a:cubicBezTo>
                <a:cubicBezTo>
                  <a:pt x="790009" y="376023"/>
                  <a:pt x="791094" y="384698"/>
                  <a:pt x="793279" y="393126"/>
                </a:cubicBezTo>
                <a:lnTo>
                  <a:pt x="615894" y="464086"/>
                </a:lnTo>
                <a:cubicBezTo>
                  <a:pt x="595659" y="422209"/>
                  <a:pt x="555160" y="393817"/>
                  <a:pt x="508893" y="389070"/>
                </a:cubicBezTo>
                <a:lnTo>
                  <a:pt x="508893" y="199943"/>
                </a:lnTo>
                <a:cubicBezTo>
                  <a:pt x="563856" y="192549"/>
                  <a:pt x="602416" y="141999"/>
                  <a:pt x="595022" y="87038"/>
                </a:cubicBezTo>
                <a:cubicBezTo>
                  <a:pt x="587627" y="32076"/>
                  <a:pt x="537077" y="-6486"/>
                  <a:pt x="482116" y="908"/>
                </a:cubicBezTo>
                <a:cubicBezTo>
                  <a:pt x="427154" y="8303"/>
                  <a:pt x="388593" y="58853"/>
                  <a:pt x="395988" y="113815"/>
                </a:cubicBezTo>
                <a:cubicBezTo>
                  <a:pt x="402019" y="158648"/>
                  <a:pt x="437283" y="193912"/>
                  <a:pt x="482116" y="199943"/>
                </a:cubicBezTo>
                <a:lnTo>
                  <a:pt x="482116" y="389070"/>
                </a:lnTo>
                <a:cubicBezTo>
                  <a:pt x="435859" y="393808"/>
                  <a:pt x="395361" y="422185"/>
                  <a:pt x="375115" y="464045"/>
                </a:cubicBezTo>
                <a:lnTo>
                  <a:pt x="197731" y="393086"/>
                </a:lnTo>
                <a:cubicBezTo>
                  <a:pt x="211450" y="339353"/>
                  <a:pt x="179013" y="284671"/>
                  <a:pt x="125280" y="270952"/>
                </a:cubicBezTo>
                <a:cubicBezTo>
                  <a:pt x="71546" y="257232"/>
                  <a:pt x="16865" y="289669"/>
                  <a:pt x="3146" y="343403"/>
                </a:cubicBezTo>
                <a:cubicBezTo>
                  <a:pt x="-10575" y="397136"/>
                  <a:pt x="21863" y="451818"/>
                  <a:pt x="75596" y="465537"/>
                </a:cubicBezTo>
                <a:cubicBezTo>
                  <a:pt x="119424" y="476727"/>
                  <a:pt x="165324" y="457232"/>
                  <a:pt x="187703" y="417922"/>
                </a:cubicBezTo>
                <a:lnTo>
                  <a:pt x="365904" y="489202"/>
                </a:lnTo>
                <a:cubicBezTo>
                  <a:pt x="354742" y="531968"/>
                  <a:pt x="365695" y="577484"/>
                  <a:pt x="395091" y="610489"/>
                </a:cubicBezTo>
                <a:lnTo>
                  <a:pt x="251231" y="754309"/>
                </a:lnTo>
                <a:cubicBezTo>
                  <a:pt x="205493" y="722713"/>
                  <a:pt x="142801" y="734179"/>
                  <a:pt x="111206" y="779917"/>
                </a:cubicBezTo>
                <a:cubicBezTo>
                  <a:pt x="79610" y="825656"/>
                  <a:pt x="91076" y="888348"/>
                  <a:pt x="136814" y="919942"/>
                </a:cubicBezTo>
                <a:cubicBezTo>
                  <a:pt x="182553" y="951538"/>
                  <a:pt x="245245" y="940072"/>
                  <a:pt x="276839" y="894334"/>
                </a:cubicBezTo>
                <a:cubicBezTo>
                  <a:pt x="302620" y="857013"/>
                  <a:pt x="300253" y="807059"/>
                  <a:pt x="271059" y="772343"/>
                </a:cubicBezTo>
                <a:lnTo>
                  <a:pt x="414665" y="628738"/>
                </a:lnTo>
                <a:cubicBezTo>
                  <a:pt x="462359" y="665296"/>
                  <a:pt x="528651" y="665296"/>
                  <a:pt x="576345" y="628738"/>
                </a:cubicBezTo>
                <a:lnTo>
                  <a:pt x="719950" y="772343"/>
                </a:lnTo>
                <a:cubicBezTo>
                  <a:pt x="684198" y="814863"/>
                  <a:pt x="689688" y="878316"/>
                  <a:pt x="732208" y="914067"/>
                </a:cubicBezTo>
                <a:cubicBezTo>
                  <a:pt x="774729" y="949817"/>
                  <a:pt x="838181" y="944329"/>
                  <a:pt x="873933" y="901809"/>
                </a:cubicBezTo>
                <a:cubicBezTo>
                  <a:pt x="909683" y="859287"/>
                  <a:pt x="904195" y="795836"/>
                  <a:pt x="861674" y="760084"/>
                </a:cubicBezTo>
                <a:cubicBezTo>
                  <a:pt x="826983" y="730918"/>
                  <a:pt x="777071" y="728552"/>
                  <a:pt x="739778" y="754309"/>
                </a:cubicBezTo>
                <a:lnTo>
                  <a:pt x="595919" y="610489"/>
                </a:lnTo>
                <a:cubicBezTo>
                  <a:pt x="625288" y="577485"/>
                  <a:pt x="636225" y="531990"/>
                  <a:pt x="625065" y="489243"/>
                </a:cubicBezTo>
                <a:lnTo>
                  <a:pt x="803267" y="417962"/>
                </a:lnTo>
                <a:cubicBezTo>
                  <a:pt x="821105" y="449315"/>
                  <a:pt x="854392" y="468691"/>
                  <a:pt x="890466" y="468718"/>
                </a:cubicBezTo>
                <a:close/>
                <a:moveTo>
                  <a:pt x="100543" y="441941"/>
                </a:moveTo>
                <a:cubicBezTo>
                  <a:pt x="59874" y="441941"/>
                  <a:pt x="26906" y="408973"/>
                  <a:pt x="26906" y="368304"/>
                </a:cubicBezTo>
                <a:cubicBezTo>
                  <a:pt x="26906" y="327635"/>
                  <a:pt x="59874" y="294667"/>
                  <a:pt x="100543" y="294667"/>
                </a:cubicBezTo>
                <a:cubicBezTo>
                  <a:pt x="141212" y="294667"/>
                  <a:pt x="174180" y="327635"/>
                  <a:pt x="174180" y="368304"/>
                </a:cubicBezTo>
                <a:cubicBezTo>
                  <a:pt x="174136" y="408954"/>
                  <a:pt x="141193" y="441897"/>
                  <a:pt x="100543" y="441941"/>
                </a:cubicBezTo>
                <a:close/>
                <a:moveTo>
                  <a:pt x="421868" y="100534"/>
                </a:moveTo>
                <a:cubicBezTo>
                  <a:pt x="421868" y="59865"/>
                  <a:pt x="454836" y="26897"/>
                  <a:pt x="495505" y="26897"/>
                </a:cubicBezTo>
                <a:cubicBezTo>
                  <a:pt x="536174" y="26897"/>
                  <a:pt x="569142" y="59865"/>
                  <a:pt x="569142" y="100534"/>
                </a:cubicBezTo>
                <a:cubicBezTo>
                  <a:pt x="569142" y="141203"/>
                  <a:pt x="536174" y="174171"/>
                  <a:pt x="495505" y="174171"/>
                </a:cubicBezTo>
                <a:cubicBezTo>
                  <a:pt x="454854" y="174126"/>
                  <a:pt x="421912" y="141184"/>
                  <a:pt x="421868" y="100534"/>
                </a:cubicBezTo>
                <a:close/>
                <a:moveTo>
                  <a:pt x="194263" y="910539"/>
                </a:moveTo>
                <a:cubicBezTo>
                  <a:pt x="153594" y="910539"/>
                  <a:pt x="120626" y="877571"/>
                  <a:pt x="120626" y="836902"/>
                </a:cubicBezTo>
                <a:cubicBezTo>
                  <a:pt x="120626" y="796233"/>
                  <a:pt x="153594" y="763266"/>
                  <a:pt x="194263" y="763266"/>
                </a:cubicBezTo>
                <a:cubicBezTo>
                  <a:pt x="234932" y="763266"/>
                  <a:pt x="267900" y="796233"/>
                  <a:pt x="267900" y="836902"/>
                </a:cubicBezTo>
                <a:cubicBezTo>
                  <a:pt x="267856" y="877553"/>
                  <a:pt x="234913" y="910495"/>
                  <a:pt x="194263" y="910539"/>
                </a:cubicBezTo>
                <a:close/>
                <a:moveTo>
                  <a:pt x="870383" y="836902"/>
                </a:moveTo>
                <a:cubicBezTo>
                  <a:pt x="870383" y="877571"/>
                  <a:pt x="837415" y="910539"/>
                  <a:pt x="796746" y="910539"/>
                </a:cubicBezTo>
                <a:cubicBezTo>
                  <a:pt x="756077" y="910539"/>
                  <a:pt x="723110" y="877571"/>
                  <a:pt x="723110" y="836902"/>
                </a:cubicBezTo>
                <a:cubicBezTo>
                  <a:pt x="723110" y="796233"/>
                  <a:pt x="756077" y="763266"/>
                  <a:pt x="796746" y="763266"/>
                </a:cubicBezTo>
                <a:cubicBezTo>
                  <a:pt x="837397" y="763310"/>
                  <a:pt x="870339" y="796252"/>
                  <a:pt x="870383" y="836902"/>
                </a:cubicBezTo>
                <a:close/>
                <a:moveTo>
                  <a:pt x="495505" y="629380"/>
                </a:moveTo>
                <a:cubicBezTo>
                  <a:pt x="436350" y="629380"/>
                  <a:pt x="388396" y="581427"/>
                  <a:pt x="388396" y="522272"/>
                </a:cubicBezTo>
                <a:cubicBezTo>
                  <a:pt x="388396" y="463118"/>
                  <a:pt x="436350" y="415164"/>
                  <a:pt x="495505" y="415164"/>
                </a:cubicBezTo>
                <a:cubicBezTo>
                  <a:pt x="554659" y="415164"/>
                  <a:pt x="602613" y="463118"/>
                  <a:pt x="602613" y="522272"/>
                </a:cubicBezTo>
                <a:cubicBezTo>
                  <a:pt x="602546" y="581398"/>
                  <a:pt x="554631" y="629313"/>
                  <a:pt x="495505" y="629380"/>
                </a:cubicBezTo>
                <a:close/>
                <a:moveTo>
                  <a:pt x="890466" y="294667"/>
                </a:moveTo>
                <a:cubicBezTo>
                  <a:pt x="931135" y="294667"/>
                  <a:pt x="964103" y="327635"/>
                  <a:pt x="964103" y="368304"/>
                </a:cubicBezTo>
                <a:cubicBezTo>
                  <a:pt x="964103" y="408973"/>
                  <a:pt x="931135" y="441941"/>
                  <a:pt x="890466" y="441941"/>
                </a:cubicBezTo>
                <a:cubicBezTo>
                  <a:pt x="849797" y="441941"/>
                  <a:pt x="816829" y="408973"/>
                  <a:pt x="816829" y="368304"/>
                </a:cubicBezTo>
                <a:cubicBezTo>
                  <a:pt x="816873" y="327654"/>
                  <a:pt x="849816" y="294711"/>
                  <a:pt x="890466" y="294667"/>
                </a:cubicBez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72" name="Immagine 7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FDF99F7-4A1B-D59F-2176-6A0933F559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195"/>
          <a:stretch>
            <a:fillRect/>
          </a:stretch>
        </p:blipFill>
        <p:spPr>
          <a:xfrm>
            <a:off x="1203159" y="8225361"/>
            <a:ext cx="4439478" cy="3675187"/>
          </a:xfrm>
          <a:custGeom>
            <a:avLst/>
            <a:gdLst>
              <a:gd name="connsiteX0" fmla="*/ 373926 w 2417422"/>
              <a:gd name="connsiteY0" fmla="*/ 0 h 2001244"/>
              <a:gd name="connsiteX1" fmla="*/ 1877804 w 2417422"/>
              <a:gd name="connsiteY1" fmla="*/ 0 h 2001244"/>
              <a:gd name="connsiteX2" fmla="*/ 1947415 w 2417422"/>
              <a:gd name="connsiteY2" fmla="*/ 49669 h 2001244"/>
              <a:gd name="connsiteX3" fmla="*/ 2417422 w 2417422"/>
              <a:gd name="connsiteY3" fmla="*/ 1000623 h 2001244"/>
              <a:gd name="connsiteX4" fmla="*/ 1947415 w 2417422"/>
              <a:gd name="connsiteY4" fmla="*/ 1951578 h 2001244"/>
              <a:gd name="connsiteX5" fmla="*/ 1877807 w 2417422"/>
              <a:gd name="connsiteY5" fmla="*/ 2001244 h 2001244"/>
              <a:gd name="connsiteX6" fmla="*/ 373923 w 2417422"/>
              <a:gd name="connsiteY6" fmla="*/ 2001244 h 2001244"/>
              <a:gd name="connsiteX7" fmla="*/ 304315 w 2417422"/>
              <a:gd name="connsiteY7" fmla="*/ 1951578 h 2001244"/>
              <a:gd name="connsiteX8" fmla="*/ 54886 w 2417422"/>
              <a:gd name="connsiteY8" fmla="*/ 1689652 h 2001244"/>
              <a:gd name="connsiteX9" fmla="*/ 0 w 2417422"/>
              <a:gd name="connsiteY9" fmla="*/ 1603447 h 2001244"/>
              <a:gd name="connsiteX10" fmla="*/ 0 w 2417422"/>
              <a:gd name="connsiteY10" fmla="*/ 397799 h 2001244"/>
              <a:gd name="connsiteX11" fmla="*/ 54886 w 2417422"/>
              <a:gd name="connsiteY11" fmla="*/ 311595 h 2001244"/>
              <a:gd name="connsiteX12" fmla="*/ 304315 w 2417422"/>
              <a:gd name="connsiteY12" fmla="*/ 49669 h 200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7422" h="2001244">
                <a:moveTo>
                  <a:pt x="373926" y="0"/>
                </a:moveTo>
                <a:lnTo>
                  <a:pt x="1877804" y="0"/>
                </a:lnTo>
                <a:lnTo>
                  <a:pt x="1947415" y="49669"/>
                </a:lnTo>
                <a:cubicBezTo>
                  <a:pt x="2234460" y="275703"/>
                  <a:pt x="2417422" y="617776"/>
                  <a:pt x="2417422" y="1000623"/>
                </a:cubicBezTo>
                <a:cubicBezTo>
                  <a:pt x="2417422" y="1383471"/>
                  <a:pt x="2234460" y="1725544"/>
                  <a:pt x="1947415" y="1951578"/>
                </a:cubicBezTo>
                <a:lnTo>
                  <a:pt x="1877807" y="2001244"/>
                </a:lnTo>
                <a:lnTo>
                  <a:pt x="373923" y="2001244"/>
                </a:lnTo>
                <a:lnTo>
                  <a:pt x="304315" y="1951578"/>
                </a:lnTo>
                <a:cubicBezTo>
                  <a:pt x="208633" y="1876233"/>
                  <a:pt x="124516" y="1787995"/>
                  <a:pt x="54886" y="1689652"/>
                </a:cubicBezTo>
                <a:lnTo>
                  <a:pt x="0" y="1603447"/>
                </a:lnTo>
                <a:lnTo>
                  <a:pt x="0" y="397799"/>
                </a:lnTo>
                <a:lnTo>
                  <a:pt x="54886" y="311595"/>
                </a:lnTo>
                <a:cubicBezTo>
                  <a:pt x="124516" y="213251"/>
                  <a:pt x="208633" y="125013"/>
                  <a:pt x="304315" y="49669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80409E85-CE62-A042-59CA-AC662EEBC1CD}"/>
                  </a:ext>
                </a:extLst>
              </p:cNvPr>
              <p:cNvSpPr txBox="1"/>
              <p:nvPr/>
            </p:nvSpPr>
            <p:spPr>
              <a:xfrm>
                <a:off x="7579533" y="2074409"/>
                <a:ext cx="559769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it-IT" sz="35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80409E85-CE62-A042-59CA-AC662EEBC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533" y="2074409"/>
                <a:ext cx="559769" cy="630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D7B8D10A-6735-920B-A42F-CFF557730E14}"/>
              </a:ext>
            </a:extLst>
          </p:cNvPr>
          <p:cNvSpPr txBox="1"/>
          <p:nvPr/>
        </p:nvSpPr>
        <p:spPr>
          <a:xfrm>
            <a:off x="2212167" y="8429652"/>
            <a:ext cx="210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Degree Distribution </a:t>
            </a:r>
          </a:p>
        </p:txBody>
      </p:sp>
      <p:pic>
        <p:nvPicPr>
          <p:cNvPr id="4" name="Immagine 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69E98CF-FA72-5126-E3C0-1B86F2C5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367" y="2854710"/>
            <a:ext cx="4642449" cy="3528261"/>
          </a:xfrm>
          <a:prstGeom prst="rect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3641F3C-459E-DD9F-BB98-EA50D61FC50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DE3161-7272-AF25-C1A0-50CDCD12E171}"/>
                  </a:ext>
                </a:extLst>
              </p:cNvPr>
              <p:cNvSpPr txBox="1"/>
              <p:nvPr/>
            </p:nvSpPr>
            <p:spPr>
              <a:xfrm>
                <a:off x="-2582140" y="1617308"/>
                <a:ext cx="6320588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it-IT" sz="3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3000" b="1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DE3161-7272-AF25-C1A0-50CDCD12E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82140" y="1617308"/>
                <a:ext cx="632058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70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e 44">
            <a:extLst>
              <a:ext uri="{FF2B5EF4-FFF2-40B4-BE49-F238E27FC236}">
                <a16:creationId xmlns:a16="http://schemas.microsoft.com/office/drawing/2014/main" id="{5DE1AE01-4AF3-2864-99B7-B524AA2C0D72}"/>
              </a:ext>
            </a:extLst>
          </p:cNvPr>
          <p:cNvSpPr/>
          <p:nvPr/>
        </p:nvSpPr>
        <p:spPr>
          <a:xfrm>
            <a:off x="930284" y="7512620"/>
            <a:ext cx="4957200" cy="443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D75F6E-CC62-53F4-4FB0-4634E5DA1E51}"/>
              </a:ext>
            </a:extLst>
          </p:cNvPr>
          <p:cNvSpPr txBox="1"/>
          <p:nvPr/>
        </p:nvSpPr>
        <p:spPr>
          <a:xfrm>
            <a:off x="5400191" y="8935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FDFDFE-0987-CC47-8894-D2735BCB81B6}"/>
              </a:ext>
            </a:extLst>
          </p:cNvPr>
          <p:cNvSpPr txBox="1"/>
          <p:nvPr/>
        </p:nvSpPr>
        <p:spPr>
          <a:xfrm>
            <a:off x="131933" y="1809262"/>
            <a:ext cx="8604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 i="1">
                <a:solidFill>
                  <a:schemeClr val="bg1"/>
                </a:solidFill>
                <a:latin typeface="Cambria" panose="02040503050406030204" pitchFamily="18" charset="0"/>
              </a:rPr>
              <a:t>Scale–Free networks follow a power-</a:t>
            </a:r>
            <a:r>
              <a:rPr lang="it-IT" sz="3000" i="1" err="1">
                <a:solidFill>
                  <a:schemeClr val="bg1"/>
                </a:solidFill>
                <a:latin typeface="Cambria" panose="02040503050406030204" pitchFamily="18" charset="0"/>
              </a:rPr>
              <a:t>law</a:t>
            </a:r>
            <a:r>
              <a:rPr lang="it-IT" sz="3000" i="1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3000" i="1" err="1">
                <a:solidFill>
                  <a:schemeClr val="bg1"/>
                </a:solidFill>
                <a:latin typeface="Cambria" panose="02040503050406030204" pitchFamily="18" charset="0"/>
              </a:rPr>
              <a:t>distribution</a:t>
            </a:r>
            <a:endParaRPr lang="it-IT" sz="3000" i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FF730FE-459A-B86D-1DD1-D5A67F55C7B2}"/>
                  </a:ext>
                </a:extLst>
              </p:cNvPr>
              <p:cNvSpPr txBox="1"/>
              <p:nvPr/>
            </p:nvSpPr>
            <p:spPr>
              <a:xfrm>
                <a:off x="2425590" y="2305012"/>
                <a:ext cx="2703432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it-IT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it-IT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it-IT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it-IT" sz="35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FF730FE-459A-B86D-1DD1-D5A67F55C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590" y="2305012"/>
                <a:ext cx="2703432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3990310-EE8B-2B4F-27D1-4CAFE8A93E53}"/>
                  </a:ext>
                </a:extLst>
              </p:cNvPr>
              <p:cNvSpPr txBox="1"/>
              <p:nvPr/>
            </p:nvSpPr>
            <p:spPr>
              <a:xfrm>
                <a:off x="5267969" y="2343484"/>
                <a:ext cx="223157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it-IT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it-IT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3990310-EE8B-2B4F-27D1-4CAFE8A9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969" y="2343484"/>
                <a:ext cx="223157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magine 20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5ABDBCA-B435-65EF-FE32-518F34FAF8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1625" y="7827819"/>
            <a:ext cx="4070931" cy="3395512"/>
          </a:xfrm>
          <a:custGeom>
            <a:avLst/>
            <a:gdLst>
              <a:gd name="connsiteX0" fmla="*/ 689810 w 4070931"/>
              <a:gd name="connsiteY0" fmla="*/ 0 h 3395512"/>
              <a:gd name="connsiteX1" fmla="*/ 3260670 w 4070931"/>
              <a:gd name="connsiteY1" fmla="*/ 0 h 3395512"/>
              <a:gd name="connsiteX2" fmla="*/ 3360704 w 4070931"/>
              <a:gd name="connsiteY2" fmla="*/ 54413 h 3395512"/>
              <a:gd name="connsiteX3" fmla="*/ 4030023 w 4070931"/>
              <a:gd name="connsiteY3" fmla="*/ 653694 h 3395512"/>
              <a:gd name="connsiteX4" fmla="*/ 4070931 w 4070931"/>
              <a:gd name="connsiteY4" fmla="*/ 713986 h 3395512"/>
              <a:gd name="connsiteX5" fmla="*/ 4070931 w 4070931"/>
              <a:gd name="connsiteY5" fmla="*/ 3074383 h 3395512"/>
              <a:gd name="connsiteX6" fmla="*/ 4030023 w 4070931"/>
              <a:gd name="connsiteY6" fmla="*/ 3134674 h 3395512"/>
              <a:gd name="connsiteX7" fmla="*/ 3887372 w 4070931"/>
              <a:gd name="connsiteY7" fmla="*/ 3305476 h 3395512"/>
              <a:gd name="connsiteX8" fmla="*/ 3795978 w 4070931"/>
              <a:gd name="connsiteY8" fmla="*/ 3395512 h 3395512"/>
              <a:gd name="connsiteX9" fmla="*/ 154502 w 4070931"/>
              <a:gd name="connsiteY9" fmla="*/ 3395512 h 3395512"/>
              <a:gd name="connsiteX10" fmla="*/ 63108 w 4070931"/>
              <a:gd name="connsiteY10" fmla="*/ 3305476 h 3395512"/>
              <a:gd name="connsiteX11" fmla="*/ 0 w 4070931"/>
              <a:gd name="connsiteY11" fmla="*/ 3229914 h 3395512"/>
              <a:gd name="connsiteX12" fmla="*/ 0 w 4070931"/>
              <a:gd name="connsiteY12" fmla="*/ 558455 h 3395512"/>
              <a:gd name="connsiteX13" fmla="*/ 63108 w 4070931"/>
              <a:gd name="connsiteY13" fmla="*/ 482892 h 3395512"/>
              <a:gd name="connsiteX14" fmla="*/ 589776 w 4070931"/>
              <a:gd name="connsiteY14" fmla="*/ 54413 h 339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70931" h="3395512">
                <a:moveTo>
                  <a:pt x="689810" y="0"/>
                </a:moveTo>
                <a:lnTo>
                  <a:pt x="3260670" y="0"/>
                </a:lnTo>
                <a:lnTo>
                  <a:pt x="3360704" y="54413"/>
                </a:lnTo>
                <a:cubicBezTo>
                  <a:pt x="3624363" y="213899"/>
                  <a:pt x="3851898" y="417624"/>
                  <a:pt x="4030023" y="653694"/>
                </a:cubicBezTo>
                <a:lnTo>
                  <a:pt x="4070931" y="713986"/>
                </a:lnTo>
                <a:lnTo>
                  <a:pt x="4070931" y="3074383"/>
                </a:lnTo>
                <a:lnTo>
                  <a:pt x="4030023" y="3134674"/>
                </a:lnTo>
                <a:cubicBezTo>
                  <a:pt x="3985491" y="3193691"/>
                  <a:pt x="3937872" y="3250687"/>
                  <a:pt x="3887372" y="3305476"/>
                </a:cubicBezTo>
                <a:lnTo>
                  <a:pt x="3795978" y="3395512"/>
                </a:lnTo>
                <a:lnTo>
                  <a:pt x="154502" y="3395512"/>
                </a:lnTo>
                <a:lnTo>
                  <a:pt x="63108" y="3305476"/>
                </a:lnTo>
                <a:lnTo>
                  <a:pt x="0" y="3229914"/>
                </a:lnTo>
                <a:lnTo>
                  <a:pt x="0" y="558455"/>
                </a:lnTo>
                <a:lnTo>
                  <a:pt x="63108" y="482892"/>
                </a:lnTo>
                <a:cubicBezTo>
                  <a:pt x="214608" y="318527"/>
                  <a:pt x="392032" y="174027"/>
                  <a:pt x="589776" y="54413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4B6038F6-B50D-1CA3-B8B7-929B8ADAA5D4}"/>
                  </a:ext>
                </a:extLst>
              </p:cNvPr>
              <p:cNvSpPr txBox="1"/>
              <p:nvPr/>
            </p:nvSpPr>
            <p:spPr>
              <a:xfrm>
                <a:off x="6096000" y="3874630"/>
                <a:ext cx="5787418" cy="700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35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t-IT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it-IT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it-IT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it-IT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35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it-IT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it-IT" sz="35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4B6038F6-B50D-1CA3-B8B7-929B8AD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74630"/>
                <a:ext cx="5787418" cy="7002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FAE16-3A8A-88DC-7567-47F2F60C8AE9}"/>
              </a:ext>
            </a:extLst>
          </p:cNvPr>
          <p:cNvSpPr txBox="1"/>
          <p:nvPr/>
        </p:nvSpPr>
        <p:spPr>
          <a:xfrm>
            <a:off x="6219175" y="3308467"/>
            <a:ext cx="44949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00" err="1">
                <a:solidFill>
                  <a:schemeClr val="bg1"/>
                </a:solidFill>
                <a:latin typeface="Cambria" panose="02040503050406030204" pitchFamily="18" charset="0"/>
              </a:rPr>
              <a:t>If</a:t>
            </a:r>
            <a:r>
              <a:rPr lang="it-IT" sz="250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500" err="1">
                <a:solidFill>
                  <a:schemeClr val="bg1"/>
                </a:solidFill>
                <a:latin typeface="Cambria" panose="02040503050406030204" pitchFamily="18" charset="0"/>
              </a:rPr>
              <a:t>we</a:t>
            </a:r>
            <a:r>
              <a:rPr lang="it-IT" sz="2500">
                <a:solidFill>
                  <a:schemeClr val="bg1"/>
                </a:solidFill>
                <a:latin typeface="Cambria" panose="02040503050406030204" pitchFamily="18" charset="0"/>
              </a:rPr>
              <a:t> take the </a:t>
            </a:r>
            <a:r>
              <a:rPr lang="it-IT" sz="2500" err="1">
                <a:solidFill>
                  <a:schemeClr val="bg1"/>
                </a:solidFill>
                <a:latin typeface="Cambria" panose="02040503050406030204" pitchFamily="18" charset="0"/>
              </a:rPr>
              <a:t>logarithm</a:t>
            </a:r>
            <a:r>
              <a:rPr lang="it-IT" sz="250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500" err="1">
                <a:solidFill>
                  <a:schemeClr val="bg1"/>
                </a:solidFill>
                <a:latin typeface="Cambria" panose="02040503050406030204" pitchFamily="18" charset="0"/>
              </a:rPr>
              <a:t>we</a:t>
            </a:r>
            <a:r>
              <a:rPr lang="it-IT" sz="250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500" err="1">
                <a:solidFill>
                  <a:schemeClr val="bg1"/>
                </a:solidFill>
                <a:latin typeface="Cambria" panose="02040503050406030204" pitchFamily="18" charset="0"/>
              </a:rPr>
              <a:t>get</a:t>
            </a:r>
            <a:r>
              <a:rPr lang="it-IT" sz="2500">
                <a:solidFill>
                  <a:schemeClr val="bg1"/>
                </a:solidFill>
                <a:latin typeface="Cambria" panose="02040503050406030204" pitchFamily="18" charset="0"/>
              </a:rPr>
              <a:t>: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493877-00E7-19FC-9F72-CDC7B3190896}"/>
              </a:ext>
            </a:extLst>
          </p:cNvPr>
          <p:cNvSpPr txBox="1"/>
          <p:nvPr/>
        </p:nvSpPr>
        <p:spPr>
          <a:xfrm>
            <a:off x="6219175" y="4663995"/>
            <a:ext cx="56642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this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means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that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on a double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logarithmic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scale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we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can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see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it-IT" sz="2500" b="0" i="0" u="none" strike="noStrike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straight</a:t>
            </a:r>
            <a:r>
              <a:rPr lang="it-IT" sz="2500" b="0" i="0" u="none" strike="noStrike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line</a:t>
            </a:r>
            <a:endParaRPr lang="it-IT" sz="250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274819A7-AFD0-002F-FAD9-6779F26B45AB}"/>
                  </a:ext>
                </a:extLst>
              </p:cNvPr>
              <p:cNvSpPr/>
              <p:nvPr/>
            </p:nvSpPr>
            <p:spPr>
              <a:xfrm>
                <a:off x="9530329" y="1807219"/>
                <a:ext cx="1728769" cy="130589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>
                    <a:solidFill>
                      <a:schemeClr val="tx1"/>
                    </a:solidFill>
                  </a:rPr>
                  <a:t>Remember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it-I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274819A7-AFD0-002F-FAD9-6779F26B4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29" y="1807219"/>
                <a:ext cx="1728769" cy="13058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e 34">
            <a:extLst>
              <a:ext uri="{FF2B5EF4-FFF2-40B4-BE49-F238E27FC236}">
                <a16:creationId xmlns:a16="http://schemas.microsoft.com/office/drawing/2014/main" id="{64DE1EA4-E1D0-84F9-D407-DBFA55691710}"/>
              </a:ext>
            </a:extLst>
          </p:cNvPr>
          <p:cNvSpPr/>
          <p:nvPr/>
        </p:nvSpPr>
        <p:spPr>
          <a:xfrm>
            <a:off x="6144761" y="5864627"/>
            <a:ext cx="1405795" cy="13892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Elemento grafico 17" descr="Rete contorno">
            <a:extLst>
              <a:ext uri="{FF2B5EF4-FFF2-40B4-BE49-F238E27FC236}">
                <a16:creationId xmlns:a16="http://schemas.microsoft.com/office/drawing/2014/main" id="{1AFEBD41-1459-139A-2146-6490BB7B1CBE}"/>
              </a:ext>
            </a:extLst>
          </p:cNvPr>
          <p:cNvSpPr/>
          <p:nvPr/>
        </p:nvSpPr>
        <p:spPr>
          <a:xfrm>
            <a:off x="6352153" y="6084893"/>
            <a:ext cx="991870" cy="937789"/>
          </a:xfrm>
          <a:custGeom>
            <a:avLst/>
            <a:gdLst>
              <a:gd name="connsiteX0" fmla="*/ 890466 w 991870"/>
              <a:gd name="connsiteY0" fmla="*/ 468718 h 937789"/>
              <a:gd name="connsiteX1" fmla="*/ 991869 w 991870"/>
              <a:gd name="connsiteY1" fmla="*/ 368304 h 937789"/>
              <a:gd name="connsiteX2" fmla="*/ 891455 w 991870"/>
              <a:gd name="connsiteY2" fmla="*/ 266902 h 937789"/>
              <a:gd name="connsiteX3" fmla="*/ 790052 w 991870"/>
              <a:gd name="connsiteY3" fmla="*/ 367315 h 937789"/>
              <a:gd name="connsiteX4" fmla="*/ 793279 w 991870"/>
              <a:gd name="connsiteY4" fmla="*/ 393126 h 937789"/>
              <a:gd name="connsiteX5" fmla="*/ 615894 w 991870"/>
              <a:gd name="connsiteY5" fmla="*/ 464086 h 937789"/>
              <a:gd name="connsiteX6" fmla="*/ 508893 w 991870"/>
              <a:gd name="connsiteY6" fmla="*/ 389070 h 937789"/>
              <a:gd name="connsiteX7" fmla="*/ 508893 w 991870"/>
              <a:gd name="connsiteY7" fmla="*/ 199943 h 937789"/>
              <a:gd name="connsiteX8" fmla="*/ 595022 w 991870"/>
              <a:gd name="connsiteY8" fmla="*/ 87038 h 937789"/>
              <a:gd name="connsiteX9" fmla="*/ 482116 w 991870"/>
              <a:gd name="connsiteY9" fmla="*/ 908 h 937789"/>
              <a:gd name="connsiteX10" fmla="*/ 395988 w 991870"/>
              <a:gd name="connsiteY10" fmla="*/ 113815 h 937789"/>
              <a:gd name="connsiteX11" fmla="*/ 482116 w 991870"/>
              <a:gd name="connsiteY11" fmla="*/ 199943 h 937789"/>
              <a:gd name="connsiteX12" fmla="*/ 482116 w 991870"/>
              <a:gd name="connsiteY12" fmla="*/ 389070 h 937789"/>
              <a:gd name="connsiteX13" fmla="*/ 375115 w 991870"/>
              <a:gd name="connsiteY13" fmla="*/ 464045 h 937789"/>
              <a:gd name="connsiteX14" fmla="*/ 197731 w 991870"/>
              <a:gd name="connsiteY14" fmla="*/ 393086 h 937789"/>
              <a:gd name="connsiteX15" fmla="*/ 125280 w 991870"/>
              <a:gd name="connsiteY15" fmla="*/ 270952 h 937789"/>
              <a:gd name="connsiteX16" fmla="*/ 3146 w 991870"/>
              <a:gd name="connsiteY16" fmla="*/ 343403 h 937789"/>
              <a:gd name="connsiteX17" fmla="*/ 75596 w 991870"/>
              <a:gd name="connsiteY17" fmla="*/ 465537 h 937789"/>
              <a:gd name="connsiteX18" fmla="*/ 187703 w 991870"/>
              <a:gd name="connsiteY18" fmla="*/ 417922 h 937789"/>
              <a:gd name="connsiteX19" fmla="*/ 365904 w 991870"/>
              <a:gd name="connsiteY19" fmla="*/ 489202 h 937789"/>
              <a:gd name="connsiteX20" fmla="*/ 395091 w 991870"/>
              <a:gd name="connsiteY20" fmla="*/ 610489 h 937789"/>
              <a:gd name="connsiteX21" fmla="*/ 251231 w 991870"/>
              <a:gd name="connsiteY21" fmla="*/ 754309 h 937789"/>
              <a:gd name="connsiteX22" fmla="*/ 111206 w 991870"/>
              <a:gd name="connsiteY22" fmla="*/ 779917 h 937789"/>
              <a:gd name="connsiteX23" fmla="*/ 136814 w 991870"/>
              <a:gd name="connsiteY23" fmla="*/ 919942 h 937789"/>
              <a:gd name="connsiteX24" fmla="*/ 276839 w 991870"/>
              <a:gd name="connsiteY24" fmla="*/ 894334 h 937789"/>
              <a:gd name="connsiteX25" fmla="*/ 271059 w 991870"/>
              <a:gd name="connsiteY25" fmla="*/ 772343 h 937789"/>
              <a:gd name="connsiteX26" fmla="*/ 414665 w 991870"/>
              <a:gd name="connsiteY26" fmla="*/ 628738 h 937789"/>
              <a:gd name="connsiteX27" fmla="*/ 576345 w 991870"/>
              <a:gd name="connsiteY27" fmla="*/ 628738 h 937789"/>
              <a:gd name="connsiteX28" fmla="*/ 719950 w 991870"/>
              <a:gd name="connsiteY28" fmla="*/ 772343 h 937789"/>
              <a:gd name="connsiteX29" fmla="*/ 732208 w 991870"/>
              <a:gd name="connsiteY29" fmla="*/ 914067 h 937789"/>
              <a:gd name="connsiteX30" fmla="*/ 873933 w 991870"/>
              <a:gd name="connsiteY30" fmla="*/ 901809 h 937789"/>
              <a:gd name="connsiteX31" fmla="*/ 861674 w 991870"/>
              <a:gd name="connsiteY31" fmla="*/ 760084 h 937789"/>
              <a:gd name="connsiteX32" fmla="*/ 739778 w 991870"/>
              <a:gd name="connsiteY32" fmla="*/ 754309 h 937789"/>
              <a:gd name="connsiteX33" fmla="*/ 595919 w 991870"/>
              <a:gd name="connsiteY33" fmla="*/ 610489 h 937789"/>
              <a:gd name="connsiteX34" fmla="*/ 625065 w 991870"/>
              <a:gd name="connsiteY34" fmla="*/ 489243 h 937789"/>
              <a:gd name="connsiteX35" fmla="*/ 803267 w 991870"/>
              <a:gd name="connsiteY35" fmla="*/ 417962 h 937789"/>
              <a:gd name="connsiteX36" fmla="*/ 890466 w 991870"/>
              <a:gd name="connsiteY36" fmla="*/ 468718 h 937789"/>
              <a:gd name="connsiteX37" fmla="*/ 100543 w 991870"/>
              <a:gd name="connsiteY37" fmla="*/ 441941 h 937789"/>
              <a:gd name="connsiteX38" fmla="*/ 26906 w 991870"/>
              <a:gd name="connsiteY38" fmla="*/ 368304 h 937789"/>
              <a:gd name="connsiteX39" fmla="*/ 100543 w 991870"/>
              <a:gd name="connsiteY39" fmla="*/ 294667 h 937789"/>
              <a:gd name="connsiteX40" fmla="*/ 174180 w 991870"/>
              <a:gd name="connsiteY40" fmla="*/ 368304 h 937789"/>
              <a:gd name="connsiteX41" fmla="*/ 100543 w 991870"/>
              <a:gd name="connsiteY41" fmla="*/ 441941 h 937789"/>
              <a:gd name="connsiteX42" fmla="*/ 421868 w 991870"/>
              <a:gd name="connsiteY42" fmla="*/ 100534 h 937789"/>
              <a:gd name="connsiteX43" fmla="*/ 495505 w 991870"/>
              <a:gd name="connsiteY43" fmla="*/ 26897 h 937789"/>
              <a:gd name="connsiteX44" fmla="*/ 569142 w 991870"/>
              <a:gd name="connsiteY44" fmla="*/ 100534 h 937789"/>
              <a:gd name="connsiteX45" fmla="*/ 495505 w 991870"/>
              <a:gd name="connsiteY45" fmla="*/ 174171 h 937789"/>
              <a:gd name="connsiteX46" fmla="*/ 421868 w 991870"/>
              <a:gd name="connsiteY46" fmla="*/ 100534 h 937789"/>
              <a:gd name="connsiteX47" fmla="*/ 194263 w 991870"/>
              <a:gd name="connsiteY47" fmla="*/ 910539 h 937789"/>
              <a:gd name="connsiteX48" fmla="*/ 120626 w 991870"/>
              <a:gd name="connsiteY48" fmla="*/ 836902 h 937789"/>
              <a:gd name="connsiteX49" fmla="*/ 194263 w 991870"/>
              <a:gd name="connsiteY49" fmla="*/ 763266 h 937789"/>
              <a:gd name="connsiteX50" fmla="*/ 267900 w 991870"/>
              <a:gd name="connsiteY50" fmla="*/ 836902 h 937789"/>
              <a:gd name="connsiteX51" fmla="*/ 194263 w 991870"/>
              <a:gd name="connsiteY51" fmla="*/ 910539 h 937789"/>
              <a:gd name="connsiteX52" fmla="*/ 870383 w 991870"/>
              <a:gd name="connsiteY52" fmla="*/ 836902 h 937789"/>
              <a:gd name="connsiteX53" fmla="*/ 796746 w 991870"/>
              <a:gd name="connsiteY53" fmla="*/ 910539 h 937789"/>
              <a:gd name="connsiteX54" fmla="*/ 723110 w 991870"/>
              <a:gd name="connsiteY54" fmla="*/ 836902 h 937789"/>
              <a:gd name="connsiteX55" fmla="*/ 796746 w 991870"/>
              <a:gd name="connsiteY55" fmla="*/ 763266 h 937789"/>
              <a:gd name="connsiteX56" fmla="*/ 870383 w 991870"/>
              <a:gd name="connsiteY56" fmla="*/ 836902 h 937789"/>
              <a:gd name="connsiteX57" fmla="*/ 495505 w 991870"/>
              <a:gd name="connsiteY57" fmla="*/ 629380 h 937789"/>
              <a:gd name="connsiteX58" fmla="*/ 388396 w 991870"/>
              <a:gd name="connsiteY58" fmla="*/ 522272 h 937789"/>
              <a:gd name="connsiteX59" fmla="*/ 495505 w 991870"/>
              <a:gd name="connsiteY59" fmla="*/ 415164 h 937789"/>
              <a:gd name="connsiteX60" fmla="*/ 602613 w 991870"/>
              <a:gd name="connsiteY60" fmla="*/ 522272 h 937789"/>
              <a:gd name="connsiteX61" fmla="*/ 495505 w 991870"/>
              <a:gd name="connsiteY61" fmla="*/ 629380 h 937789"/>
              <a:gd name="connsiteX62" fmla="*/ 890466 w 991870"/>
              <a:gd name="connsiteY62" fmla="*/ 294667 h 937789"/>
              <a:gd name="connsiteX63" fmla="*/ 964103 w 991870"/>
              <a:gd name="connsiteY63" fmla="*/ 368304 h 937789"/>
              <a:gd name="connsiteX64" fmla="*/ 890466 w 991870"/>
              <a:gd name="connsiteY64" fmla="*/ 441941 h 937789"/>
              <a:gd name="connsiteX65" fmla="*/ 816829 w 991870"/>
              <a:gd name="connsiteY65" fmla="*/ 368304 h 937789"/>
              <a:gd name="connsiteX66" fmla="*/ 890466 w 991870"/>
              <a:gd name="connsiteY66" fmla="*/ 294667 h 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91870" h="937789">
                <a:moveTo>
                  <a:pt x="890466" y="468718"/>
                </a:moveTo>
                <a:cubicBezTo>
                  <a:pt x="946196" y="468991"/>
                  <a:pt x="991596" y="424035"/>
                  <a:pt x="991869" y="368304"/>
                </a:cubicBezTo>
                <a:cubicBezTo>
                  <a:pt x="992142" y="312574"/>
                  <a:pt x="947185" y="267175"/>
                  <a:pt x="891455" y="266902"/>
                </a:cubicBezTo>
                <a:cubicBezTo>
                  <a:pt x="835726" y="266629"/>
                  <a:pt x="790325" y="311585"/>
                  <a:pt x="790052" y="367315"/>
                </a:cubicBezTo>
                <a:cubicBezTo>
                  <a:pt x="790009" y="376023"/>
                  <a:pt x="791094" y="384698"/>
                  <a:pt x="793279" y="393126"/>
                </a:cubicBezTo>
                <a:lnTo>
                  <a:pt x="615894" y="464086"/>
                </a:lnTo>
                <a:cubicBezTo>
                  <a:pt x="595659" y="422209"/>
                  <a:pt x="555160" y="393817"/>
                  <a:pt x="508893" y="389070"/>
                </a:cubicBezTo>
                <a:lnTo>
                  <a:pt x="508893" y="199943"/>
                </a:lnTo>
                <a:cubicBezTo>
                  <a:pt x="563856" y="192549"/>
                  <a:pt x="602416" y="141999"/>
                  <a:pt x="595022" y="87038"/>
                </a:cubicBezTo>
                <a:cubicBezTo>
                  <a:pt x="587627" y="32076"/>
                  <a:pt x="537077" y="-6486"/>
                  <a:pt x="482116" y="908"/>
                </a:cubicBezTo>
                <a:cubicBezTo>
                  <a:pt x="427154" y="8303"/>
                  <a:pt x="388593" y="58853"/>
                  <a:pt x="395988" y="113815"/>
                </a:cubicBezTo>
                <a:cubicBezTo>
                  <a:pt x="402019" y="158648"/>
                  <a:pt x="437283" y="193912"/>
                  <a:pt x="482116" y="199943"/>
                </a:cubicBezTo>
                <a:lnTo>
                  <a:pt x="482116" y="389070"/>
                </a:lnTo>
                <a:cubicBezTo>
                  <a:pt x="435859" y="393808"/>
                  <a:pt x="395361" y="422185"/>
                  <a:pt x="375115" y="464045"/>
                </a:cubicBezTo>
                <a:lnTo>
                  <a:pt x="197731" y="393086"/>
                </a:lnTo>
                <a:cubicBezTo>
                  <a:pt x="211450" y="339353"/>
                  <a:pt x="179013" y="284671"/>
                  <a:pt x="125280" y="270952"/>
                </a:cubicBezTo>
                <a:cubicBezTo>
                  <a:pt x="71546" y="257232"/>
                  <a:pt x="16865" y="289669"/>
                  <a:pt x="3146" y="343403"/>
                </a:cubicBezTo>
                <a:cubicBezTo>
                  <a:pt x="-10575" y="397136"/>
                  <a:pt x="21863" y="451818"/>
                  <a:pt x="75596" y="465537"/>
                </a:cubicBezTo>
                <a:cubicBezTo>
                  <a:pt x="119424" y="476727"/>
                  <a:pt x="165324" y="457232"/>
                  <a:pt x="187703" y="417922"/>
                </a:cubicBezTo>
                <a:lnTo>
                  <a:pt x="365904" y="489202"/>
                </a:lnTo>
                <a:cubicBezTo>
                  <a:pt x="354742" y="531968"/>
                  <a:pt x="365695" y="577484"/>
                  <a:pt x="395091" y="610489"/>
                </a:cubicBezTo>
                <a:lnTo>
                  <a:pt x="251231" y="754309"/>
                </a:lnTo>
                <a:cubicBezTo>
                  <a:pt x="205493" y="722713"/>
                  <a:pt x="142801" y="734179"/>
                  <a:pt x="111206" y="779917"/>
                </a:cubicBezTo>
                <a:cubicBezTo>
                  <a:pt x="79610" y="825656"/>
                  <a:pt x="91076" y="888348"/>
                  <a:pt x="136814" y="919942"/>
                </a:cubicBezTo>
                <a:cubicBezTo>
                  <a:pt x="182553" y="951538"/>
                  <a:pt x="245245" y="940072"/>
                  <a:pt x="276839" y="894334"/>
                </a:cubicBezTo>
                <a:cubicBezTo>
                  <a:pt x="302620" y="857013"/>
                  <a:pt x="300253" y="807059"/>
                  <a:pt x="271059" y="772343"/>
                </a:cubicBezTo>
                <a:lnTo>
                  <a:pt x="414665" y="628738"/>
                </a:lnTo>
                <a:cubicBezTo>
                  <a:pt x="462359" y="665296"/>
                  <a:pt x="528651" y="665296"/>
                  <a:pt x="576345" y="628738"/>
                </a:cubicBezTo>
                <a:lnTo>
                  <a:pt x="719950" y="772343"/>
                </a:lnTo>
                <a:cubicBezTo>
                  <a:pt x="684198" y="814863"/>
                  <a:pt x="689688" y="878316"/>
                  <a:pt x="732208" y="914067"/>
                </a:cubicBezTo>
                <a:cubicBezTo>
                  <a:pt x="774729" y="949817"/>
                  <a:pt x="838181" y="944329"/>
                  <a:pt x="873933" y="901809"/>
                </a:cubicBezTo>
                <a:cubicBezTo>
                  <a:pt x="909683" y="859287"/>
                  <a:pt x="904195" y="795836"/>
                  <a:pt x="861674" y="760084"/>
                </a:cubicBezTo>
                <a:cubicBezTo>
                  <a:pt x="826983" y="730918"/>
                  <a:pt x="777071" y="728552"/>
                  <a:pt x="739778" y="754309"/>
                </a:cubicBezTo>
                <a:lnTo>
                  <a:pt x="595919" y="610489"/>
                </a:lnTo>
                <a:cubicBezTo>
                  <a:pt x="625288" y="577485"/>
                  <a:pt x="636225" y="531990"/>
                  <a:pt x="625065" y="489243"/>
                </a:cubicBezTo>
                <a:lnTo>
                  <a:pt x="803267" y="417962"/>
                </a:lnTo>
                <a:cubicBezTo>
                  <a:pt x="821105" y="449315"/>
                  <a:pt x="854392" y="468691"/>
                  <a:pt x="890466" y="468718"/>
                </a:cubicBezTo>
                <a:close/>
                <a:moveTo>
                  <a:pt x="100543" y="441941"/>
                </a:moveTo>
                <a:cubicBezTo>
                  <a:pt x="59874" y="441941"/>
                  <a:pt x="26906" y="408973"/>
                  <a:pt x="26906" y="368304"/>
                </a:cubicBezTo>
                <a:cubicBezTo>
                  <a:pt x="26906" y="327635"/>
                  <a:pt x="59874" y="294667"/>
                  <a:pt x="100543" y="294667"/>
                </a:cubicBezTo>
                <a:cubicBezTo>
                  <a:pt x="141212" y="294667"/>
                  <a:pt x="174180" y="327635"/>
                  <a:pt x="174180" y="368304"/>
                </a:cubicBezTo>
                <a:cubicBezTo>
                  <a:pt x="174136" y="408954"/>
                  <a:pt x="141193" y="441897"/>
                  <a:pt x="100543" y="441941"/>
                </a:cubicBezTo>
                <a:close/>
                <a:moveTo>
                  <a:pt x="421868" y="100534"/>
                </a:moveTo>
                <a:cubicBezTo>
                  <a:pt x="421868" y="59865"/>
                  <a:pt x="454836" y="26897"/>
                  <a:pt x="495505" y="26897"/>
                </a:cubicBezTo>
                <a:cubicBezTo>
                  <a:pt x="536174" y="26897"/>
                  <a:pt x="569142" y="59865"/>
                  <a:pt x="569142" y="100534"/>
                </a:cubicBezTo>
                <a:cubicBezTo>
                  <a:pt x="569142" y="141203"/>
                  <a:pt x="536174" y="174171"/>
                  <a:pt x="495505" y="174171"/>
                </a:cubicBezTo>
                <a:cubicBezTo>
                  <a:pt x="454854" y="174126"/>
                  <a:pt x="421912" y="141184"/>
                  <a:pt x="421868" y="100534"/>
                </a:cubicBezTo>
                <a:close/>
                <a:moveTo>
                  <a:pt x="194263" y="910539"/>
                </a:moveTo>
                <a:cubicBezTo>
                  <a:pt x="153594" y="910539"/>
                  <a:pt x="120626" y="877571"/>
                  <a:pt x="120626" y="836902"/>
                </a:cubicBezTo>
                <a:cubicBezTo>
                  <a:pt x="120626" y="796233"/>
                  <a:pt x="153594" y="763266"/>
                  <a:pt x="194263" y="763266"/>
                </a:cubicBezTo>
                <a:cubicBezTo>
                  <a:pt x="234932" y="763266"/>
                  <a:pt x="267900" y="796233"/>
                  <a:pt x="267900" y="836902"/>
                </a:cubicBezTo>
                <a:cubicBezTo>
                  <a:pt x="267856" y="877553"/>
                  <a:pt x="234913" y="910495"/>
                  <a:pt x="194263" y="910539"/>
                </a:cubicBezTo>
                <a:close/>
                <a:moveTo>
                  <a:pt x="870383" y="836902"/>
                </a:moveTo>
                <a:cubicBezTo>
                  <a:pt x="870383" y="877571"/>
                  <a:pt x="837415" y="910539"/>
                  <a:pt x="796746" y="910539"/>
                </a:cubicBezTo>
                <a:cubicBezTo>
                  <a:pt x="756077" y="910539"/>
                  <a:pt x="723110" y="877571"/>
                  <a:pt x="723110" y="836902"/>
                </a:cubicBezTo>
                <a:cubicBezTo>
                  <a:pt x="723110" y="796233"/>
                  <a:pt x="756077" y="763266"/>
                  <a:pt x="796746" y="763266"/>
                </a:cubicBezTo>
                <a:cubicBezTo>
                  <a:pt x="837397" y="763310"/>
                  <a:pt x="870339" y="796252"/>
                  <a:pt x="870383" y="836902"/>
                </a:cubicBezTo>
                <a:close/>
                <a:moveTo>
                  <a:pt x="495505" y="629380"/>
                </a:moveTo>
                <a:cubicBezTo>
                  <a:pt x="436350" y="629380"/>
                  <a:pt x="388396" y="581427"/>
                  <a:pt x="388396" y="522272"/>
                </a:cubicBezTo>
                <a:cubicBezTo>
                  <a:pt x="388396" y="463118"/>
                  <a:pt x="436350" y="415164"/>
                  <a:pt x="495505" y="415164"/>
                </a:cubicBezTo>
                <a:cubicBezTo>
                  <a:pt x="554659" y="415164"/>
                  <a:pt x="602613" y="463118"/>
                  <a:pt x="602613" y="522272"/>
                </a:cubicBezTo>
                <a:cubicBezTo>
                  <a:pt x="602546" y="581398"/>
                  <a:pt x="554631" y="629313"/>
                  <a:pt x="495505" y="629380"/>
                </a:cubicBezTo>
                <a:close/>
                <a:moveTo>
                  <a:pt x="890466" y="294667"/>
                </a:moveTo>
                <a:cubicBezTo>
                  <a:pt x="931135" y="294667"/>
                  <a:pt x="964103" y="327635"/>
                  <a:pt x="964103" y="368304"/>
                </a:cubicBezTo>
                <a:cubicBezTo>
                  <a:pt x="964103" y="408973"/>
                  <a:pt x="931135" y="441941"/>
                  <a:pt x="890466" y="441941"/>
                </a:cubicBezTo>
                <a:cubicBezTo>
                  <a:pt x="849797" y="441941"/>
                  <a:pt x="816829" y="408973"/>
                  <a:pt x="816829" y="368304"/>
                </a:cubicBezTo>
                <a:cubicBezTo>
                  <a:pt x="816873" y="327654"/>
                  <a:pt x="849816" y="294711"/>
                  <a:pt x="890466" y="294667"/>
                </a:cubicBez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E2197E34-7420-C35E-5538-7BB30FECABD8}"/>
              </a:ext>
            </a:extLst>
          </p:cNvPr>
          <p:cNvSpPr/>
          <p:nvPr/>
        </p:nvSpPr>
        <p:spPr>
          <a:xfrm rot="875966">
            <a:off x="9459756" y="5755196"/>
            <a:ext cx="2100263" cy="21846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Elemento grafico 17" descr="Rete contorno">
            <a:extLst>
              <a:ext uri="{FF2B5EF4-FFF2-40B4-BE49-F238E27FC236}">
                <a16:creationId xmlns:a16="http://schemas.microsoft.com/office/drawing/2014/main" id="{F4F194E0-F99C-4D8F-AA3B-B1FD09B30251}"/>
              </a:ext>
            </a:extLst>
          </p:cNvPr>
          <p:cNvSpPr/>
          <p:nvPr/>
        </p:nvSpPr>
        <p:spPr>
          <a:xfrm rot="875966">
            <a:off x="9768958" y="6110172"/>
            <a:ext cx="1481857" cy="1474701"/>
          </a:xfrm>
          <a:custGeom>
            <a:avLst/>
            <a:gdLst>
              <a:gd name="connsiteX0" fmla="*/ 890466 w 991870"/>
              <a:gd name="connsiteY0" fmla="*/ 468718 h 937789"/>
              <a:gd name="connsiteX1" fmla="*/ 991869 w 991870"/>
              <a:gd name="connsiteY1" fmla="*/ 368304 h 937789"/>
              <a:gd name="connsiteX2" fmla="*/ 891455 w 991870"/>
              <a:gd name="connsiteY2" fmla="*/ 266902 h 937789"/>
              <a:gd name="connsiteX3" fmla="*/ 790052 w 991870"/>
              <a:gd name="connsiteY3" fmla="*/ 367315 h 937789"/>
              <a:gd name="connsiteX4" fmla="*/ 793279 w 991870"/>
              <a:gd name="connsiteY4" fmla="*/ 393126 h 937789"/>
              <a:gd name="connsiteX5" fmla="*/ 615894 w 991870"/>
              <a:gd name="connsiteY5" fmla="*/ 464086 h 937789"/>
              <a:gd name="connsiteX6" fmla="*/ 508893 w 991870"/>
              <a:gd name="connsiteY6" fmla="*/ 389070 h 937789"/>
              <a:gd name="connsiteX7" fmla="*/ 508893 w 991870"/>
              <a:gd name="connsiteY7" fmla="*/ 199943 h 937789"/>
              <a:gd name="connsiteX8" fmla="*/ 595022 w 991870"/>
              <a:gd name="connsiteY8" fmla="*/ 87038 h 937789"/>
              <a:gd name="connsiteX9" fmla="*/ 482116 w 991870"/>
              <a:gd name="connsiteY9" fmla="*/ 908 h 937789"/>
              <a:gd name="connsiteX10" fmla="*/ 395988 w 991870"/>
              <a:gd name="connsiteY10" fmla="*/ 113815 h 937789"/>
              <a:gd name="connsiteX11" fmla="*/ 482116 w 991870"/>
              <a:gd name="connsiteY11" fmla="*/ 199943 h 937789"/>
              <a:gd name="connsiteX12" fmla="*/ 482116 w 991870"/>
              <a:gd name="connsiteY12" fmla="*/ 389070 h 937789"/>
              <a:gd name="connsiteX13" fmla="*/ 375115 w 991870"/>
              <a:gd name="connsiteY13" fmla="*/ 464045 h 937789"/>
              <a:gd name="connsiteX14" fmla="*/ 197731 w 991870"/>
              <a:gd name="connsiteY14" fmla="*/ 393086 h 937789"/>
              <a:gd name="connsiteX15" fmla="*/ 125280 w 991870"/>
              <a:gd name="connsiteY15" fmla="*/ 270952 h 937789"/>
              <a:gd name="connsiteX16" fmla="*/ 3146 w 991870"/>
              <a:gd name="connsiteY16" fmla="*/ 343403 h 937789"/>
              <a:gd name="connsiteX17" fmla="*/ 75596 w 991870"/>
              <a:gd name="connsiteY17" fmla="*/ 465537 h 937789"/>
              <a:gd name="connsiteX18" fmla="*/ 187703 w 991870"/>
              <a:gd name="connsiteY18" fmla="*/ 417922 h 937789"/>
              <a:gd name="connsiteX19" fmla="*/ 365904 w 991870"/>
              <a:gd name="connsiteY19" fmla="*/ 489202 h 937789"/>
              <a:gd name="connsiteX20" fmla="*/ 395091 w 991870"/>
              <a:gd name="connsiteY20" fmla="*/ 610489 h 937789"/>
              <a:gd name="connsiteX21" fmla="*/ 251231 w 991870"/>
              <a:gd name="connsiteY21" fmla="*/ 754309 h 937789"/>
              <a:gd name="connsiteX22" fmla="*/ 111206 w 991870"/>
              <a:gd name="connsiteY22" fmla="*/ 779917 h 937789"/>
              <a:gd name="connsiteX23" fmla="*/ 136814 w 991870"/>
              <a:gd name="connsiteY23" fmla="*/ 919942 h 937789"/>
              <a:gd name="connsiteX24" fmla="*/ 276839 w 991870"/>
              <a:gd name="connsiteY24" fmla="*/ 894334 h 937789"/>
              <a:gd name="connsiteX25" fmla="*/ 271059 w 991870"/>
              <a:gd name="connsiteY25" fmla="*/ 772343 h 937789"/>
              <a:gd name="connsiteX26" fmla="*/ 414665 w 991870"/>
              <a:gd name="connsiteY26" fmla="*/ 628738 h 937789"/>
              <a:gd name="connsiteX27" fmla="*/ 576345 w 991870"/>
              <a:gd name="connsiteY27" fmla="*/ 628738 h 937789"/>
              <a:gd name="connsiteX28" fmla="*/ 719950 w 991870"/>
              <a:gd name="connsiteY28" fmla="*/ 772343 h 937789"/>
              <a:gd name="connsiteX29" fmla="*/ 732208 w 991870"/>
              <a:gd name="connsiteY29" fmla="*/ 914067 h 937789"/>
              <a:gd name="connsiteX30" fmla="*/ 873933 w 991870"/>
              <a:gd name="connsiteY30" fmla="*/ 901809 h 937789"/>
              <a:gd name="connsiteX31" fmla="*/ 861674 w 991870"/>
              <a:gd name="connsiteY31" fmla="*/ 760084 h 937789"/>
              <a:gd name="connsiteX32" fmla="*/ 739778 w 991870"/>
              <a:gd name="connsiteY32" fmla="*/ 754309 h 937789"/>
              <a:gd name="connsiteX33" fmla="*/ 595919 w 991870"/>
              <a:gd name="connsiteY33" fmla="*/ 610489 h 937789"/>
              <a:gd name="connsiteX34" fmla="*/ 625065 w 991870"/>
              <a:gd name="connsiteY34" fmla="*/ 489243 h 937789"/>
              <a:gd name="connsiteX35" fmla="*/ 803267 w 991870"/>
              <a:gd name="connsiteY35" fmla="*/ 417962 h 937789"/>
              <a:gd name="connsiteX36" fmla="*/ 890466 w 991870"/>
              <a:gd name="connsiteY36" fmla="*/ 468718 h 937789"/>
              <a:gd name="connsiteX37" fmla="*/ 100543 w 991870"/>
              <a:gd name="connsiteY37" fmla="*/ 441941 h 937789"/>
              <a:gd name="connsiteX38" fmla="*/ 26906 w 991870"/>
              <a:gd name="connsiteY38" fmla="*/ 368304 h 937789"/>
              <a:gd name="connsiteX39" fmla="*/ 100543 w 991870"/>
              <a:gd name="connsiteY39" fmla="*/ 294667 h 937789"/>
              <a:gd name="connsiteX40" fmla="*/ 174180 w 991870"/>
              <a:gd name="connsiteY40" fmla="*/ 368304 h 937789"/>
              <a:gd name="connsiteX41" fmla="*/ 100543 w 991870"/>
              <a:gd name="connsiteY41" fmla="*/ 441941 h 937789"/>
              <a:gd name="connsiteX42" fmla="*/ 421868 w 991870"/>
              <a:gd name="connsiteY42" fmla="*/ 100534 h 937789"/>
              <a:gd name="connsiteX43" fmla="*/ 495505 w 991870"/>
              <a:gd name="connsiteY43" fmla="*/ 26897 h 937789"/>
              <a:gd name="connsiteX44" fmla="*/ 569142 w 991870"/>
              <a:gd name="connsiteY44" fmla="*/ 100534 h 937789"/>
              <a:gd name="connsiteX45" fmla="*/ 495505 w 991870"/>
              <a:gd name="connsiteY45" fmla="*/ 174171 h 937789"/>
              <a:gd name="connsiteX46" fmla="*/ 421868 w 991870"/>
              <a:gd name="connsiteY46" fmla="*/ 100534 h 937789"/>
              <a:gd name="connsiteX47" fmla="*/ 194263 w 991870"/>
              <a:gd name="connsiteY47" fmla="*/ 910539 h 937789"/>
              <a:gd name="connsiteX48" fmla="*/ 120626 w 991870"/>
              <a:gd name="connsiteY48" fmla="*/ 836902 h 937789"/>
              <a:gd name="connsiteX49" fmla="*/ 194263 w 991870"/>
              <a:gd name="connsiteY49" fmla="*/ 763266 h 937789"/>
              <a:gd name="connsiteX50" fmla="*/ 267900 w 991870"/>
              <a:gd name="connsiteY50" fmla="*/ 836902 h 937789"/>
              <a:gd name="connsiteX51" fmla="*/ 194263 w 991870"/>
              <a:gd name="connsiteY51" fmla="*/ 910539 h 937789"/>
              <a:gd name="connsiteX52" fmla="*/ 870383 w 991870"/>
              <a:gd name="connsiteY52" fmla="*/ 836902 h 937789"/>
              <a:gd name="connsiteX53" fmla="*/ 796746 w 991870"/>
              <a:gd name="connsiteY53" fmla="*/ 910539 h 937789"/>
              <a:gd name="connsiteX54" fmla="*/ 723110 w 991870"/>
              <a:gd name="connsiteY54" fmla="*/ 836902 h 937789"/>
              <a:gd name="connsiteX55" fmla="*/ 796746 w 991870"/>
              <a:gd name="connsiteY55" fmla="*/ 763266 h 937789"/>
              <a:gd name="connsiteX56" fmla="*/ 870383 w 991870"/>
              <a:gd name="connsiteY56" fmla="*/ 836902 h 937789"/>
              <a:gd name="connsiteX57" fmla="*/ 495505 w 991870"/>
              <a:gd name="connsiteY57" fmla="*/ 629380 h 937789"/>
              <a:gd name="connsiteX58" fmla="*/ 388396 w 991870"/>
              <a:gd name="connsiteY58" fmla="*/ 522272 h 937789"/>
              <a:gd name="connsiteX59" fmla="*/ 495505 w 991870"/>
              <a:gd name="connsiteY59" fmla="*/ 415164 h 937789"/>
              <a:gd name="connsiteX60" fmla="*/ 602613 w 991870"/>
              <a:gd name="connsiteY60" fmla="*/ 522272 h 937789"/>
              <a:gd name="connsiteX61" fmla="*/ 495505 w 991870"/>
              <a:gd name="connsiteY61" fmla="*/ 629380 h 937789"/>
              <a:gd name="connsiteX62" fmla="*/ 890466 w 991870"/>
              <a:gd name="connsiteY62" fmla="*/ 294667 h 937789"/>
              <a:gd name="connsiteX63" fmla="*/ 964103 w 991870"/>
              <a:gd name="connsiteY63" fmla="*/ 368304 h 937789"/>
              <a:gd name="connsiteX64" fmla="*/ 890466 w 991870"/>
              <a:gd name="connsiteY64" fmla="*/ 441941 h 937789"/>
              <a:gd name="connsiteX65" fmla="*/ 816829 w 991870"/>
              <a:gd name="connsiteY65" fmla="*/ 368304 h 937789"/>
              <a:gd name="connsiteX66" fmla="*/ 890466 w 991870"/>
              <a:gd name="connsiteY66" fmla="*/ 294667 h 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91870" h="937789">
                <a:moveTo>
                  <a:pt x="890466" y="468718"/>
                </a:moveTo>
                <a:cubicBezTo>
                  <a:pt x="946196" y="468991"/>
                  <a:pt x="991596" y="424035"/>
                  <a:pt x="991869" y="368304"/>
                </a:cubicBezTo>
                <a:cubicBezTo>
                  <a:pt x="992142" y="312574"/>
                  <a:pt x="947185" y="267175"/>
                  <a:pt x="891455" y="266902"/>
                </a:cubicBezTo>
                <a:cubicBezTo>
                  <a:pt x="835726" y="266629"/>
                  <a:pt x="790325" y="311585"/>
                  <a:pt x="790052" y="367315"/>
                </a:cubicBezTo>
                <a:cubicBezTo>
                  <a:pt x="790009" y="376023"/>
                  <a:pt x="791094" y="384698"/>
                  <a:pt x="793279" y="393126"/>
                </a:cubicBezTo>
                <a:lnTo>
                  <a:pt x="615894" y="464086"/>
                </a:lnTo>
                <a:cubicBezTo>
                  <a:pt x="595659" y="422209"/>
                  <a:pt x="555160" y="393817"/>
                  <a:pt x="508893" y="389070"/>
                </a:cubicBezTo>
                <a:lnTo>
                  <a:pt x="508893" y="199943"/>
                </a:lnTo>
                <a:cubicBezTo>
                  <a:pt x="563856" y="192549"/>
                  <a:pt x="602416" y="141999"/>
                  <a:pt x="595022" y="87038"/>
                </a:cubicBezTo>
                <a:cubicBezTo>
                  <a:pt x="587627" y="32076"/>
                  <a:pt x="537077" y="-6486"/>
                  <a:pt x="482116" y="908"/>
                </a:cubicBezTo>
                <a:cubicBezTo>
                  <a:pt x="427154" y="8303"/>
                  <a:pt x="388593" y="58853"/>
                  <a:pt x="395988" y="113815"/>
                </a:cubicBezTo>
                <a:cubicBezTo>
                  <a:pt x="402019" y="158648"/>
                  <a:pt x="437283" y="193912"/>
                  <a:pt x="482116" y="199943"/>
                </a:cubicBezTo>
                <a:lnTo>
                  <a:pt x="482116" y="389070"/>
                </a:lnTo>
                <a:cubicBezTo>
                  <a:pt x="435859" y="393808"/>
                  <a:pt x="395361" y="422185"/>
                  <a:pt x="375115" y="464045"/>
                </a:cubicBezTo>
                <a:lnTo>
                  <a:pt x="197731" y="393086"/>
                </a:lnTo>
                <a:cubicBezTo>
                  <a:pt x="211450" y="339353"/>
                  <a:pt x="179013" y="284671"/>
                  <a:pt x="125280" y="270952"/>
                </a:cubicBezTo>
                <a:cubicBezTo>
                  <a:pt x="71546" y="257232"/>
                  <a:pt x="16865" y="289669"/>
                  <a:pt x="3146" y="343403"/>
                </a:cubicBezTo>
                <a:cubicBezTo>
                  <a:pt x="-10575" y="397136"/>
                  <a:pt x="21863" y="451818"/>
                  <a:pt x="75596" y="465537"/>
                </a:cubicBezTo>
                <a:cubicBezTo>
                  <a:pt x="119424" y="476727"/>
                  <a:pt x="165324" y="457232"/>
                  <a:pt x="187703" y="417922"/>
                </a:cubicBezTo>
                <a:lnTo>
                  <a:pt x="365904" y="489202"/>
                </a:lnTo>
                <a:cubicBezTo>
                  <a:pt x="354742" y="531968"/>
                  <a:pt x="365695" y="577484"/>
                  <a:pt x="395091" y="610489"/>
                </a:cubicBezTo>
                <a:lnTo>
                  <a:pt x="251231" y="754309"/>
                </a:lnTo>
                <a:cubicBezTo>
                  <a:pt x="205493" y="722713"/>
                  <a:pt x="142801" y="734179"/>
                  <a:pt x="111206" y="779917"/>
                </a:cubicBezTo>
                <a:cubicBezTo>
                  <a:pt x="79610" y="825656"/>
                  <a:pt x="91076" y="888348"/>
                  <a:pt x="136814" y="919942"/>
                </a:cubicBezTo>
                <a:cubicBezTo>
                  <a:pt x="182553" y="951538"/>
                  <a:pt x="245245" y="940072"/>
                  <a:pt x="276839" y="894334"/>
                </a:cubicBezTo>
                <a:cubicBezTo>
                  <a:pt x="302620" y="857013"/>
                  <a:pt x="300253" y="807059"/>
                  <a:pt x="271059" y="772343"/>
                </a:cubicBezTo>
                <a:lnTo>
                  <a:pt x="414665" y="628738"/>
                </a:lnTo>
                <a:cubicBezTo>
                  <a:pt x="462359" y="665296"/>
                  <a:pt x="528651" y="665296"/>
                  <a:pt x="576345" y="628738"/>
                </a:cubicBezTo>
                <a:lnTo>
                  <a:pt x="719950" y="772343"/>
                </a:lnTo>
                <a:cubicBezTo>
                  <a:pt x="684198" y="814863"/>
                  <a:pt x="689688" y="878316"/>
                  <a:pt x="732208" y="914067"/>
                </a:cubicBezTo>
                <a:cubicBezTo>
                  <a:pt x="774729" y="949817"/>
                  <a:pt x="838181" y="944329"/>
                  <a:pt x="873933" y="901809"/>
                </a:cubicBezTo>
                <a:cubicBezTo>
                  <a:pt x="909683" y="859287"/>
                  <a:pt x="904195" y="795836"/>
                  <a:pt x="861674" y="760084"/>
                </a:cubicBezTo>
                <a:cubicBezTo>
                  <a:pt x="826983" y="730918"/>
                  <a:pt x="777071" y="728552"/>
                  <a:pt x="739778" y="754309"/>
                </a:cubicBezTo>
                <a:lnTo>
                  <a:pt x="595919" y="610489"/>
                </a:lnTo>
                <a:cubicBezTo>
                  <a:pt x="625288" y="577485"/>
                  <a:pt x="636225" y="531990"/>
                  <a:pt x="625065" y="489243"/>
                </a:cubicBezTo>
                <a:lnTo>
                  <a:pt x="803267" y="417962"/>
                </a:lnTo>
                <a:cubicBezTo>
                  <a:pt x="821105" y="449315"/>
                  <a:pt x="854392" y="468691"/>
                  <a:pt x="890466" y="468718"/>
                </a:cubicBezTo>
                <a:close/>
                <a:moveTo>
                  <a:pt x="100543" y="441941"/>
                </a:moveTo>
                <a:cubicBezTo>
                  <a:pt x="59874" y="441941"/>
                  <a:pt x="26906" y="408973"/>
                  <a:pt x="26906" y="368304"/>
                </a:cubicBezTo>
                <a:cubicBezTo>
                  <a:pt x="26906" y="327635"/>
                  <a:pt x="59874" y="294667"/>
                  <a:pt x="100543" y="294667"/>
                </a:cubicBezTo>
                <a:cubicBezTo>
                  <a:pt x="141212" y="294667"/>
                  <a:pt x="174180" y="327635"/>
                  <a:pt x="174180" y="368304"/>
                </a:cubicBezTo>
                <a:cubicBezTo>
                  <a:pt x="174136" y="408954"/>
                  <a:pt x="141193" y="441897"/>
                  <a:pt x="100543" y="441941"/>
                </a:cubicBezTo>
                <a:close/>
                <a:moveTo>
                  <a:pt x="421868" y="100534"/>
                </a:moveTo>
                <a:cubicBezTo>
                  <a:pt x="421868" y="59865"/>
                  <a:pt x="454836" y="26897"/>
                  <a:pt x="495505" y="26897"/>
                </a:cubicBezTo>
                <a:cubicBezTo>
                  <a:pt x="536174" y="26897"/>
                  <a:pt x="569142" y="59865"/>
                  <a:pt x="569142" y="100534"/>
                </a:cubicBezTo>
                <a:cubicBezTo>
                  <a:pt x="569142" y="141203"/>
                  <a:pt x="536174" y="174171"/>
                  <a:pt x="495505" y="174171"/>
                </a:cubicBezTo>
                <a:cubicBezTo>
                  <a:pt x="454854" y="174126"/>
                  <a:pt x="421912" y="141184"/>
                  <a:pt x="421868" y="100534"/>
                </a:cubicBezTo>
                <a:close/>
                <a:moveTo>
                  <a:pt x="194263" y="910539"/>
                </a:moveTo>
                <a:cubicBezTo>
                  <a:pt x="153594" y="910539"/>
                  <a:pt x="120626" y="877571"/>
                  <a:pt x="120626" y="836902"/>
                </a:cubicBezTo>
                <a:cubicBezTo>
                  <a:pt x="120626" y="796233"/>
                  <a:pt x="153594" y="763266"/>
                  <a:pt x="194263" y="763266"/>
                </a:cubicBezTo>
                <a:cubicBezTo>
                  <a:pt x="234932" y="763266"/>
                  <a:pt x="267900" y="796233"/>
                  <a:pt x="267900" y="836902"/>
                </a:cubicBezTo>
                <a:cubicBezTo>
                  <a:pt x="267856" y="877553"/>
                  <a:pt x="234913" y="910495"/>
                  <a:pt x="194263" y="910539"/>
                </a:cubicBezTo>
                <a:close/>
                <a:moveTo>
                  <a:pt x="870383" y="836902"/>
                </a:moveTo>
                <a:cubicBezTo>
                  <a:pt x="870383" y="877571"/>
                  <a:pt x="837415" y="910539"/>
                  <a:pt x="796746" y="910539"/>
                </a:cubicBezTo>
                <a:cubicBezTo>
                  <a:pt x="756077" y="910539"/>
                  <a:pt x="723110" y="877571"/>
                  <a:pt x="723110" y="836902"/>
                </a:cubicBezTo>
                <a:cubicBezTo>
                  <a:pt x="723110" y="796233"/>
                  <a:pt x="756077" y="763266"/>
                  <a:pt x="796746" y="763266"/>
                </a:cubicBezTo>
                <a:cubicBezTo>
                  <a:pt x="837397" y="763310"/>
                  <a:pt x="870339" y="796252"/>
                  <a:pt x="870383" y="836902"/>
                </a:cubicBezTo>
                <a:close/>
                <a:moveTo>
                  <a:pt x="495505" y="629380"/>
                </a:moveTo>
                <a:cubicBezTo>
                  <a:pt x="436350" y="629380"/>
                  <a:pt x="388396" y="581427"/>
                  <a:pt x="388396" y="522272"/>
                </a:cubicBezTo>
                <a:cubicBezTo>
                  <a:pt x="388396" y="463118"/>
                  <a:pt x="436350" y="415164"/>
                  <a:pt x="495505" y="415164"/>
                </a:cubicBezTo>
                <a:cubicBezTo>
                  <a:pt x="554659" y="415164"/>
                  <a:pt x="602613" y="463118"/>
                  <a:pt x="602613" y="522272"/>
                </a:cubicBezTo>
                <a:cubicBezTo>
                  <a:pt x="602546" y="581398"/>
                  <a:pt x="554631" y="629313"/>
                  <a:pt x="495505" y="629380"/>
                </a:cubicBezTo>
                <a:close/>
                <a:moveTo>
                  <a:pt x="890466" y="294667"/>
                </a:moveTo>
                <a:cubicBezTo>
                  <a:pt x="931135" y="294667"/>
                  <a:pt x="964103" y="327635"/>
                  <a:pt x="964103" y="368304"/>
                </a:cubicBezTo>
                <a:cubicBezTo>
                  <a:pt x="964103" y="408973"/>
                  <a:pt x="931135" y="441941"/>
                  <a:pt x="890466" y="441941"/>
                </a:cubicBezTo>
                <a:cubicBezTo>
                  <a:pt x="849797" y="441941"/>
                  <a:pt x="816829" y="408973"/>
                  <a:pt x="816829" y="368304"/>
                </a:cubicBezTo>
                <a:cubicBezTo>
                  <a:pt x="816873" y="327654"/>
                  <a:pt x="849816" y="294711"/>
                  <a:pt x="890466" y="294667"/>
                </a:cubicBez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3B728F2E-CCE7-8DF0-E6AE-B4C20EAEA441}"/>
              </a:ext>
            </a:extLst>
          </p:cNvPr>
          <p:cNvSpPr/>
          <p:nvPr/>
        </p:nvSpPr>
        <p:spPr>
          <a:xfrm>
            <a:off x="9659759" y="-1475127"/>
            <a:ext cx="3547086" cy="31593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Elemento grafico 17" descr="Rete contorno">
            <a:extLst>
              <a:ext uri="{FF2B5EF4-FFF2-40B4-BE49-F238E27FC236}">
                <a16:creationId xmlns:a16="http://schemas.microsoft.com/office/drawing/2014/main" id="{2619DFF0-19DE-CE2D-92B2-475987DC18B9}"/>
              </a:ext>
            </a:extLst>
          </p:cNvPr>
          <p:cNvSpPr/>
          <p:nvPr/>
        </p:nvSpPr>
        <p:spPr>
          <a:xfrm>
            <a:off x="10181964" y="-961774"/>
            <a:ext cx="2502675" cy="2132654"/>
          </a:xfrm>
          <a:custGeom>
            <a:avLst/>
            <a:gdLst>
              <a:gd name="connsiteX0" fmla="*/ 890466 w 991870"/>
              <a:gd name="connsiteY0" fmla="*/ 468718 h 937789"/>
              <a:gd name="connsiteX1" fmla="*/ 991869 w 991870"/>
              <a:gd name="connsiteY1" fmla="*/ 368304 h 937789"/>
              <a:gd name="connsiteX2" fmla="*/ 891455 w 991870"/>
              <a:gd name="connsiteY2" fmla="*/ 266902 h 937789"/>
              <a:gd name="connsiteX3" fmla="*/ 790052 w 991870"/>
              <a:gd name="connsiteY3" fmla="*/ 367315 h 937789"/>
              <a:gd name="connsiteX4" fmla="*/ 793279 w 991870"/>
              <a:gd name="connsiteY4" fmla="*/ 393126 h 937789"/>
              <a:gd name="connsiteX5" fmla="*/ 615894 w 991870"/>
              <a:gd name="connsiteY5" fmla="*/ 464086 h 937789"/>
              <a:gd name="connsiteX6" fmla="*/ 508893 w 991870"/>
              <a:gd name="connsiteY6" fmla="*/ 389070 h 937789"/>
              <a:gd name="connsiteX7" fmla="*/ 508893 w 991870"/>
              <a:gd name="connsiteY7" fmla="*/ 199943 h 937789"/>
              <a:gd name="connsiteX8" fmla="*/ 595022 w 991870"/>
              <a:gd name="connsiteY8" fmla="*/ 87038 h 937789"/>
              <a:gd name="connsiteX9" fmla="*/ 482116 w 991870"/>
              <a:gd name="connsiteY9" fmla="*/ 908 h 937789"/>
              <a:gd name="connsiteX10" fmla="*/ 395988 w 991870"/>
              <a:gd name="connsiteY10" fmla="*/ 113815 h 937789"/>
              <a:gd name="connsiteX11" fmla="*/ 482116 w 991870"/>
              <a:gd name="connsiteY11" fmla="*/ 199943 h 937789"/>
              <a:gd name="connsiteX12" fmla="*/ 482116 w 991870"/>
              <a:gd name="connsiteY12" fmla="*/ 389070 h 937789"/>
              <a:gd name="connsiteX13" fmla="*/ 375115 w 991870"/>
              <a:gd name="connsiteY13" fmla="*/ 464045 h 937789"/>
              <a:gd name="connsiteX14" fmla="*/ 197731 w 991870"/>
              <a:gd name="connsiteY14" fmla="*/ 393086 h 937789"/>
              <a:gd name="connsiteX15" fmla="*/ 125280 w 991870"/>
              <a:gd name="connsiteY15" fmla="*/ 270952 h 937789"/>
              <a:gd name="connsiteX16" fmla="*/ 3146 w 991870"/>
              <a:gd name="connsiteY16" fmla="*/ 343403 h 937789"/>
              <a:gd name="connsiteX17" fmla="*/ 75596 w 991870"/>
              <a:gd name="connsiteY17" fmla="*/ 465537 h 937789"/>
              <a:gd name="connsiteX18" fmla="*/ 187703 w 991870"/>
              <a:gd name="connsiteY18" fmla="*/ 417922 h 937789"/>
              <a:gd name="connsiteX19" fmla="*/ 365904 w 991870"/>
              <a:gd name="connsiteY19" fmla="*/ 489202 h 937789"/>
              <a:gd name="connsiteX20" fmla="*/ 395091 w 991870"/>
              <a:gd name="connsiteY20" fmla="*/ 610489 h 937789"/>
              <a:gd name="connsiteX21" fmla="*/ 251231 w 991870"/>
              <a:gd name="connsiteY21" fmla="*/ 754309 h 937789"/>
              <a:gd name="connsiteX22" fmla="*/ 111206 w 991870"/>
              <a:gd name="connsiteY22" fmla="*/ 779917 h 937789"/>
              <a:gd name="connsiteX23" fmla="*/ 136814 w 991870"/>
              <a:gd name="connsiteY23" fmla="*/ 919942 h 937789"/>
              <a:gd name="connsiteX24" fmla="*/ 276839 w 991870"/>
              <a:gd name="connsiteY24" fmla="*/ 894334 h 937789"/>
              <a:gd name="connsiteX25" fmla="*/ 271059 w 991870"/>
              <a:gd name="connsiteY25" fmla="*/ 772343 h 937789"/>
              <a:gd name="connsiteX26" fmla="*/ 414665 w 991870"/>
              <a:gd name="connsiteY26" fmla="*/ 628738 h 937789"/>
              <a:gd name="connsiteX27" fmla="*/ 576345 w 991870"/>
              <a:gd name="connsiteY27" fmla="*/ 628738 h 937789"/>
              <a:gd name="connsiteX28" fmla="*/ 719950 w 991870"/>
              <a:gd name="connsiteY28" fmla="*/ 772343 h 937789"/>
              <a:gd name="connsiteX29" fmla="*/ 732208 w 991870"/>
              <a:gd name="connsiteY29" fmla="*/ 914067 h 937789"/>
              <a:gd name="connsiteX30" fmla="*/ 873933 w 991870"/>
              <a:gd name="connsiteY30" fmla="*/ 901809 h 937789"/>
              <a:gd name="connsiteX31" fmla="*/ 861674 w 991870"/>
              <a:gd name="connsiteY31" fmla="*/ 760084 h 937789"/>
              <a:gd name="connsiteX32" fmla="*/ 739778 w 991870"/>
              <a:gd name="connsiteY32" fmla="*/ 754309 h 937789"/>
              <a:gd name="connsiteX33" fmla="*/ 595919 w 991870"/>
              <a:gd name="connsiteY33" fmla="*/ 610489 h 937789"/>
              <a:gd name="connsiteX34" fmla="*/ 625065 w 991870"/>
              <a:gd name="connsiteY34" fmla="*/ 489243 h 937789"/>
              <a:gd name="connsiteX35" fmla="*/ 803267 w 991870"/>
              <a:gd name="connsiteY35" fmla="*/ 417962 h 937789"/>
              <a:gd name="connsiteX36" fmla="*/ 890466 w 991870"/>
              <a:gd name="connsiteY36" fmla="*/ 468718 h 937789"/>
              <a:gd name="connsiteX37" fmla="*/ 100543 w 991870"/>
              <a:gd name="connsiteY37" fmla="*/ 441941 h 937789"/>
              <a:gd name="connsiteX38" fmla="*/ 26906 w 991870"/>
              <a:gd name="connsiteY38" fmla="*/ 368304 h 937789"/>
              <a:gd name="connsiteX39" fmla="*/ 100543 w 991870"/>
              <a:gd name="connsiteY39" fmla="*/ 294667 h 937789"/>
              <a:gd name="connsiteX40" fmla="*/ 174180 w 991870"/>
              <a:gd name="connsiteY40" fmla="*/ 368304 h 937789"/>
              <a:gd name="connsiteX41" fmla="*/ 100543 w 991870"/>
              <a:gd name="connsiteY41" fmla="*/ 441941 h 937789"/>
              <a:gd name="connsiteX42" fmla="*/ 421868 w 991870"/>
              <a:gd name="connsiteY42" fmla="*/ 100534 h 937789"/>
              <a:gd name="connsiteX43" fmla="*/ 495505 w 991870"/>
              <a:gd name="connsiteY43" fmla="*/ 26897 h 937789"/>
              <a:gd name="connsiteX44" fmla="*/ 569142 w 991870"/>
              <a:gd name="connsiteY44" fmla="*/ 100534 h 937789"/>
              <a:gd name="connsiteX45" fmla="*/ 495505 w 991870"/>
              <a:gd name="connsiteY45" fmla="*/ 174171 h 937789"/>
              <a:gd name="connsiteX46" fmla="*/ 421868 w 991870"/>
              <a:gd name="connsiteY46" fmla="*/ 100534 h 937789"/>
              <a:gd name="connsiteX47" fmla="*/ 194263 w 991870"/>
              <a:gd name="connsiteY47" fmla="*/ 910539 h 937789"/>
              <a:gd name="connsiteX48" fmla="*/ 120626 w 991870"/>
              <a:gd name="connsiteY48" fmla="*/ 836902 h 937789"/>
              <a:gd name="connsiteX49" fmla="*/ 194263 w 991870"/>
              <a:gd name="connsiteY49" fmla="*/ 763266 h 937789"/>
              <a:gd name="connsiteX50" fmla="*/ 267900 w 991870"/>
              <a:gd name="connsiteY50" fmla="*/ 836902 h 937789"/>
              <a:gd name="connsiteX51" fmla="*/ 194263 w 991870"/>
              <a:gd name="connsiteY51" fmla="*/ 910539 h 937789"/>
              <a:gd name="connsiteX52" fmla="*/ 870383 w 991870"/>
              <a:gd name="connsiteY52" fmla="*/ 836902 h 937789"/>
              <a:gd name="connsiteX53" fmla="*/ 796746 w 991870"/>
              <a:gd name="connsiteY53" fmla="*/ 910539 h 937789"/>
              <a:gd name="connsiteX54" fmla="*/ 723110 w 991870"/>
              <a:gd name="connsiteY54" fmla="*/ 836902 h 937789"/>
              <a:gd name="connsiteX55" fmla="*/ 796746 w 991870"/>
              <a:gd name="connsiteY55" fmla="*/ 763266 h 937789"/>
              <a:gd name="connsiteX56" fmla="*/ 870383 w 991870"/>
              <a:gd name="connsiteY56" fmla="*/ 836902 h 937789"/>
              <a:gd name="connsiteX57" fmla="*/ 495505 w 991870"/>
              <a:gd name="connsiteY57" fmla="*/ 629380 h 937789"/>
              <a:gd name="connsiteX58" fmla="*/ 388396 w 991870"/>
              <a:gd name="connsiteY58" fmla="*/ 522272 h 937789"/>
              <a:gd name="connsiteX59" fmla="*/ 495505 w 991870"/>
              <a:gd name="connsiteY59" fmla="*/ 415164 h 937789"/>
              <a:gd name="connsiteX60" fmla="*/ 602613 w 991870"/>
              <a:gd name="connsiteY60" fmla="*/ 522272 h 937789"/>
              <a:gd name="connsiteX61" fmla="*/ 495505 w 991870"/>
              <a:gd name="connsiteY61" fmla="*/ 629380 h 937789"/>
              <a:gd name="connsiteX62" fmla="*/ 890466 w 991870"/>
              <a:gd name="connsiteY62" fmla="*/ 294667 h 937789"/>
              <a:gd name="connsiteX63" fmla="*/ 964103 w 991870"/>
              <a:gd name="connsiteY63" fmla="*/ 368304 h 937789"/>
              <a:gd name="connsiteX64" fmla="*/ 890466 w 991870"/>
              <a:gd name="connsiteY64" fmla="*/ 441941 h 937789"/>
              <a:gd name="connsiteX65" fmla="*/ 816829 w 991870"/>
              <a:gd name="connsiteY65" fmla="*/ 368304 h 937789"/>
              <a:gd name="connsiteX66" fmla="*/ 890466 w 991870"/>
              <a:gd name="connsiteY66" fmla="*/ 294667 h 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91870" h="937789">
                <a:moveTo>
                  <a:pt x="890466" y="468718"/>
                </a:moveTo>
                <a:cubicBezTo>
                  <a:pt x="946196" y="468991"/>
                  <a:pt x="991596" y="424035"/>
                  <a:pt x="991869" y="368304"/>
                </a:cubicBezTo>
                <a:cubicBezTo>
                  <a:pt x="992142" y="312574"/>
                  <a:pt x="947185" y="267175"/>
                  <a:pt x="891455" y="266902"/>
                </a:cubicBezTo>
                <a:cubicBezTo>
                  <a:pt x="835726" y="266629"/>
                  <a:pt x="790325" y="311585"/>
                  <a:pt x="790052" y="367315"/>
                </a:cubicBezTo>
                <a:cubicBezTo>
                  <a:pt x="790009" y="376023"/>
                  <a:pt x="791094" y="384698"/>
                  <a:pt x="793279" y="393126"/>
                </a:cubicBezTo>
                <a:lnTo>
                  <a:pt x="615894" y="464086"/>
                </a:lnTo>
                <a:cubicBezTo>
                  <a:pt x="595659" y="422209"/>
                  <a:pt x="555160" y="393817"/>
                  <a:pt x="508893" y="389070"/>
                </a:cubicBezTo>
                <a:lnTo>
                  <a:pt x="508893" y="199943"/>
                </a:lnTo>
                <a:cubicBezTo>
                  <a:pt x="563856" y="192549"/>
                  <a:pt x="602416" y="141999"/>
                  <a:pt x="595022" y="87038"/>
                </a:cubicBezTo>
                <a:cubicBezTo>
                  <a:pt x="587627" y="32076"/>
                  <a:pt x="537077" y="-6486"/>
                  <a:pt x="482116" y="908"/>
                </a:cubicBezTo>
                <a:cubicBezTo>
                  <a:pt x="427154" y="8303"/>
                  <a:pt x="388593" y="58853"/>
                  <a:pt x="395988" y="113815"/>
                </a:cubicBezTo>
                <a:cubicBezTo>
                  <a:pt x="402019" y="158648"/>
                  <a:pt x="437283" y="193912"/>
                  <a:pt x="482116" y="199943"/>
                </a:cubicBezTo>
                <a:lnTo>
                  <a:pt x="482116" y="389070"/>
                </a:lnTo>
                <a:cubicBezTo>
                  <a:pt x="435859" y="393808"/>
                  <a:pt x="395361" y="422185"/>
                  <a:pt x="375115" y="464045"/>
                </a:cubicBezTo>
                <a:lnTo>
                  <a:pt x="197731" y="393086"/>
                </a:lnTo>
                <a:cubicBezTo>
                  <a:pt x="211450" y="339353"/>
                  <a:pt x="179013" y="284671"/>
                  <a:pt x="125280" y="270952"/>
                </a:cubicBezTo>
                <a:cubicBezTo>
                  <a:pt x="71546" y="257232"/>
                  <a:pt x="16865" y="289669"/>
                  <a:pt x="3146" y="343403"/>
                </a:cubicBezTo>
                <a:cubicBezTo>
                  <a:pt x="-10575" y="397136"/>
                  <a:pt x="21863" y="451818"/>
                  <a:pt x="75596" y="465537"/>
                </a:cubicBezTo>
                <a:cubicBezTo>
                  <a:pt x="119424" y="476727"/>
                  <a:pt x="165324" y="457232"/>
                  <a:pt x="187703" y="417922"/>
                </a:cubicBezTo>
                <a:lnTo>
                  <a:pt x="365904" y="489202"/>
                </a:lnTo>
                <a:cubicBezTo>
                  <a:pt x="354742" y="531968"/>
                  <a:pt x="365695" y="577484"/>
                  <a:pt x="395091" y="610489"/>
                </a:cubicBezTo>
                <a:lnTo>
                  <a:pt x="251231" y="754309"/>
                </a:lnTo>
                <a:cubicBezTo>
                  <a:pt x="205493" y="722713"/>
                  <a:pt x="142801" y="734179"/>
                  <a:pt x="111206" y="779917"/>
                </a:cubicBezTo>
                <a:cubicBezTo>
                  <a:pt x="79610" y="825656"/>
                  <a:pt x="91076" y="888348"/>
                  <a:pt x="136814" y="919942"/>
                </a:cubicBezTo>
                <a:cubicBezTo>
                  <a:pt x="182553" y="951538"/>
                  <a:pt x="245245" y="940072"/>
                  <a:pt x="276839" y="894334"/>
                </a:cubicBezTo>
                <a:cubicBezTo>
                  <a:pt x="302620" y="857013"/>
                  <a:pt x="300253" y="807059"/>
                  <a:pt x="271059" y="772343"/>
                </a:cubicBezTo>
                <a:lnTo>
                  <a:pt x="414665" y="628738"/>
                </a:lnTo>
                <a:cubicBezTo>
                  <a:pt x="462359" y="665296"/>
                  <a:pt x="528651" y="665296"/>
                  <a:pt x="576345" y="628738"/>
                </a:cubicBezTo>
                <a:lnTo>
                  <a:pt x="719950" y="772343"/>
                </a:lnTo>
                <a:cubicBezTo>
                  <a:pt x="684198" y="814863"/>
                  <a:pt x="689688" y="878316"/>
                  <a:pt x="732208" y="914067"/>
                </a:cubicBezTo>
                <a:cubicBezTo>
                  <a:pt x="774729" y="949817"/>
                  <a:pt x="838181" y="944329"/>
                  <a:pt x="873933" y="901809"/>
                </a:cubicBezTo>
                <a:cubicBezTo>
                  <a:pt x="909683" y="859287"/>
                  <a:pt x="904195" y="795836"/>
                  <a:pt x="861674" y="760084"/>
                </a:cubicBezTo>
                <a:cubicBezTo>
                  <a:pt x="826983" y="730918"/>
                  <a:pt x="777071" y="728552"/>
                  <a:pt x="739778" y="754309"/>
                </a:cubicBezTo>
                <a:lnTo>
                  <a:pt x="595919" y="610489"/>
                </a:lnTo>
                <a:cubicBezTo>
                  <a:pt x="625288" y="577485"/>
                  <a:pt x="636225" y="531990"/>
                  <a:pt x="625065" y="489243"/>
                </a:cubicBezTo>
                <a:lnTo>
                  <a:pt x="803267" y="417962"/>
                </a:lnTo>
                <a:cubicBezTo>
                  <a:pt x="821105" y="449315"/>
                  <a:pt x="854392" y="468691"/>
                  <a:pt x="890466" y="468718"/>
                </a:cubicBezTo>
                <a:close/>
                <a:moveTo>
                  <a:pt x="100543" y="441941"/>
                </a:moveTo>
                <a:cubicBezTo>
                  <a:pt x="59874" y="441941"/>
                  <a:pt x="26906" y="408973"/>
                  <a:pt x="26906" y="368304"/>
                </a:cubicBezTo>
                <a:cubicBezTo>
                  <a:pt x="26906" y="327635"/>
                  <a:pt x="59874" y="294667"/>
                  <a:pt x="100543" y="294667"/>
                </a:cubicBezTo>
                <a:cubicBezTo>
                  <a:pt x="141212" y="294667"/>
                  <a:pt x="174180" y="327635"/>
                  <a:pt x="174180" y="368304"/>
                </a:cubicBezTo>
                <a:cubicBezTo>
                  <a:pt x="174136" y="408954"/>
                  <a:pt x="141193" y="441897"/>
                  <a:pt x="100543" y="441941"/>
                </a:cubicBezTo>
                <a:close/>
                <a:moveTo>
                  <a:pt x="421868" y="100534"/>
                </a:moveTo>
                <a:cubicBezTo>
                  <a:pt x="421868" y="59865"/>
                  <a:pt x="454836" y="26897"/>
                  <a:pt x="495505" y="26897"/>
                </a:cubicBezTo>
                <a:cubicBezTo>
                  <a:pt x="536174" y="26897"/>
                  <a:pt x="569142" y="59865"/>
                  <a:pt x="569142" y="100534"/>
                </a:cubicBezTo>
                <a:cubicBezTo>
                  <a:pt x="569142" y="141203"/>
                  <a:pt x="536174" y="174171"/>
                  <a:pt x="495505" y="174171"/>
                </a:cubicBezTo>
                <a:cubicBezTo>
                  <a:pt x="454854" y="174126"/>
                  <a:pt x="421912" y="141184"/>
                  <a:pt x="421868" y="100534"/>
                </a:cubicBezTo>
                <a:close/>
                <a:moveTo>
                  <a:pt x="194263" y="910539"/>
                </a:moveTo>
                <a:cubicBezTo>
                  <a:pt x="153594" y="910539"/>
                  <a:pt x="120626" y="877571"/>
                  <a:pt x="120626" y="836902"/>
                </a:cubicBezTo>
                <a:cubicBezTo>
                  <a:pt x="120626" y="796233"/>
                  <a:pt x="153594" y="763266"/>
                  <a:pt x="194263" y="763266"/>
                </a:cubicBezTo>
                <a:cubicBezTo>
                  <a:pt x="234932" y="763266"/>
                  <a:pt x="267900" y="796233"/>
                  <a:pt x="267900" y="836902"/>
                </a:cubicBezTo>
                <a:cubicBezTo>
                  <a:pt x="267856" y="877553"/>
                  <a:pt x="234913" y="910495"/>
                  <a:pt x="194263" y="910539"/>
                </a:cubicBezTo>
                <a:close/>
                <a:moveTo>
                  <a:pt x="870383" y="836902"/>
                </a:moveTo>
                <a:cubicBezTo>
                  <a:pt x="870383" y="877571"/>
                  <a:pt x="837415" y="910539"/>
                  <a:pt x="796746" y="910539"/>
                </a:cubicBezTo>
                <a:cubicBezTo>
                  <a:pt x="756077" y="910539"/>
                  <a:pt x="723110" y="877571"/>
                  <a:pt x="723110" y="836902"/>
                </a:cubicBezTo>
                <a:cubicBezTo>
                  <a:pt x="723110" y="796233"/>
                  <a:pt x="756077" y="763266"/>
                  <a:pt x="796746" y="763266"/>
                </a:cubicBezTo>
                <a:cubicBezTo>
                  <a:pt x="837397" y="763310"/>
                  <a:pt x="870339" y="796252"/>
                  <a:pt x="870383" y="836902"/>
                </a:cubicBezTo>
                <a:close/>
                <a:moveTo>
                  <a:pt x="495505" y="629380"/>
                </a:moveTo>
                <a:cubicBezTo>
                  <a:pt x="436350" y="629380"/>
                  <a:pt x="388396" y="581427"/>
                  <a:pt x="388396" y="522272"/>
                </a:cubicBezTo>
                <a:cubicBezTo>
                  <a:pt x="388396" y="463118"/>
                  <a:pt x="436350" y="415164"/>
                  <a:pt x="495505" y="415164"/>
                </a:cubicBezTo>
                <a:cubicBezTo>
                  <a:pt x="554659" y="415164"/>
                  <a:pt x="602613" y="463118"/>
                  <a:pt x="602613" y="522272"/>
                </a:cubicBezTo>
                <a:cubicBezTo>
                  <a:pt x="602546" y="581398"/>
                  <a:pt x="554631" y="629313"/>
                  <a:pt x="495505" y="629380"/>
                </a:cubicBezTo>
                <a:close/>
                <a:moveTo>
                  <a:pt x="890466" y="294667"/>
                </a:moveTo>
                <a:cubicBezTo>
                  <a:pt x="931135" y="294667"/>
                  <a:pt x="964103" y="327635"/>
                  <a:pt x="964103" y="368304"/>
                </a:cubicBezTo>
                <a:cubicBezTo>
                  <a:pt x="964103" y="408973"/>
                  <a:pt x="931135" y="441941"/>
                  <a:pt x="890466" y="441941"/>
                </a:cubicBezTo>
                <a:cubicBezTo>
                  <a:pt x="849797" y="441941"/>
                  <a:pt x="816829" y="408973"/>
                  <a:pt x="816829" y="368304"/>
                </a:cubicBezTo>
                <a:cubicBezTo>
                  <a:pt x="816873" y="327654"/>
                  <a:pt x="849816" y="294711"/>
                  <a:pt x="890466" y="294667"/>
                </a:cubicBez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57C6C58-72CB-68AA-F082-DB76C4F4184A}"/>
              </a:ext>
            </a:extLst>
          </p:cNvPr>
          <p:cNvSpPr/>
          <p:nvPr/>
        </p:nvSpPr>
        <p:spPr>
          <a:xfrm>
            <a:off x="11883418" y="7835230"/>
            <a:ext cx="1113614" cy="11002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Elemento grafico 17" descr="Rete contorno">
            <a:extLst>
              <a:ext uri="{FF2B5EF4-FFF2-40B4-BE49-F238E27FC236}">
                <a16:creationId xmlns:a16="http://schemas.microsoft.com/office/drawing/2014/main" id="{4CD13790-17A8-1C74-3124-F3B8E5D74752}"/>
              </a:ext>
            </a:extLst>
          </p:cNvPr>
          <p:cNvSpPr/>
          <p:nvPr/>
        </p:nvSpPr>
        <p:spPr>
          <a:xfrm>
            <a:off x="12047366" y="7983478"/>
            <a:ext cx="785719" cy="742729"/>
          </a:xfrm>
          <a:custGeom>
            <a:avLst/>
            <a:gdLst>
              <a:gd name="connsiteX0" fmla="*/ 890466 w 991870"/>
              <a:gd name="connsiteY0" fmla="*/ 468718 h 937789"/>
              <a:gd name="connsiteX1" fmla="*/ 991869 w 991870"/>
              <a:gd name="connsiteY1" fmla="*/ 368304 h 937789"/>
              <a:gd name="connsiteX2" fmla="*/ 891455 w 991870"/>
              <a:gd name="connsiteY2" fmla="*/ 266902 h 937789"/>
              <a:gd name="connsiteX3" fmla="*/ 790052 w 991870"/>
              <a:gd name="connsiteY3" fmla="*/ 367315 h 937789"/>
              <a:gd name="connsiteX4" fmla="*/ 793279 w 991870"/>
              <a:gd name="connsiteY4" fmla="*/ 393126 h 937789"/>
              <a:gd name="connsiteX5" fmla="*/ 615894 w 991870"/>
              <a:gd name="connsiteY5" fmla="*/ 464086 h 937789"/>
              <a:gd name="connsiteX6" fmla="*/ 508893 w 991870"/>
              <a:gd name="connsiteY6" fmla="*/ 389070 h 937789"/>
              <a:gd name="connsiteX7" fmla="*/ 508893 w 991870"/>
              <a:gd name="connsiteY7" fmla="*/ 199943 h 937789"/>
              <a:gd name="connsiteX8" fmla="*/ 595022 w 991870"/>
              <a:gd name="connsiteY8" fmla="*/ 87038 h 937789"/>
              <a:gd name="connsiteX9" fmla="*/ 482116 w 991870"/>
              <a:gd name="connsiteY9" fmla="*/ 908 h 937789"/>
              <a:gd name="connsiteX10" fmla="*/ 395988 w 991870"/>
              <a:gd name="connsiteY10" fmla="*/ 113815 h 937789"/>
              <a:gd name="connsiteX11" fmla="*/ 482116 w 991870"/>
              <a:gd name="connsiteY11" fmla="*/ 199943 h 937789"/>
              <a:gd name="connsiteX12" fmla="*/ 482116 w 991870"/>
              <a:gd name="connsiteY12" fmla="*/ 389070 h 937789"/>
              <a:gd name="connsiteX13" fmla="*/ 375115 w 991870"/>
              <a:gd name="connsiteY13" fmla="*/ 464045 h 937789"/>
              <a:gd name="connsiteX14" fmla="*/ 197731 w 991870"/>
              <a:gd name="connsiteY14" fmla="*/ 393086 h 937789"/>
              <a:gd name="connsiteX15" fmla="*/ 125280 w 991870"/>
              <a:gd name="connsiteY15" fmla="*/ 270952 h 937789"/>
              <a:gd name="connsiteX16" fmla="*/ 3146 w 991870"/>
              <a:gd name="connsiteY16" fmla="*/ 343403 h 937789"/>
              <a:gd name="connsiteX17" fmla="*/ 75596 w 991870"/>
              <a:gd name="connsiteY17" fmla="*/ 465537 h 937789"/>
              <a:gd name="connsiteX18" fmla="*/ 187703 w 991870"/>
              <a:gd name="connsiteY18" fmla="*/ 417922 h 937789"/>
              <a:gd name="connsiteX19" fmla="*/ 365904 w 991870"/>
              <a:gd name="connsiteY19" fmla="*/ 489202 h 937789"/>
              <a:gd name="connsiteX20" fmla="*/ 395091 w 991870"/>
              <a:gd name="connsiteY20" fmla="*/ 610489 h 937789"/>
              <a:gd name="connsiteX21" fmla="*/ 251231 w 991870"/>
              <a:gd name="connsiteY21" fmla="*/ 754309 h 937789"/>
              <a:gd name="connsiteX22" fmla="*/ 111206 w 991870"/>
              <a:gd name="connsiteY22" fmla="*/ 779917 h 937789"/>
              <a:gd name="connsiteX23" fmla="*/ 136814 w 991870"/>
              <a:gd name="connsiteY23" fmla="*/ 919942 h 937789"/>
              <a:gd name="connsiteX24" fmla="*/ 276839 w 991870"/>
              <a:gd name="connsiteY24" fmla="*/ 894334 h 937789"/>
              <a:gd name="connsiteX25" fmla="*/ 271059 w 991870"/>
              <a:gd name="connsiteY25" fmla="*/ 772343 h 937789"/>
              <a:gd name="connsiteX26" fmla="*/ 414665 w 991870"/>
              <a:gd name="connsiteY26" fmla="*/ 628738 h 937789"/>
              <a:gd name="connsiteX27" fmla="*/ 576345 w 991870"/>
              <a:gd name="connsiteY27" fmla="*/ 628738 h 937789"/>
              <a:gd name="connsiteX28" fmla="*/ 719950 w 991870"/>
              <a:gd name="connsiteY28" fmla="*/ 772343 h 937789"/>
              <a:gd name="connsiteX29" fmla="*/ 732208 w 991870"/>
              <a:gd name="connsiteY29" fmla="*/ 914067 h 937789"/>
              <a:gd name="connsiteX30" fmla="*/ 873933 w 991870"/>
              <a:gd name="connsiteY30" fmla="*/ 901809 h 937789"/>
              <a:gd name="connsiteX31" fmla="*/ 861674 w 991870"/>
              <a:gd name="connsiteY31" fmla="*/ 760084 h 937789"/>
              <a:gd name="connsiteX32" fmla="*/ 739778 w 991870"/>
              <a:gd name="connsiteY32" fmla="*/ 754309 h 937789"/>
              <a:gd name="connsiteX33" fmla="*/ 595919 w 991870"/>
              <a:gd name="connsiteY33" fmla="*/ 610489 h 937789"/>
              <a:gd name="connsiteX34" fmla="*/ 625065 w 991870"/>
              <a:gd name="connsiteY34" fmla="*/ 489243 h 937789"/>
              <a:gd name="connsiteX35" fmla="*/ 803267 w 991870"/>
              <a:gd name="connsiteY35" fmla="*/ 417962 h 937789"/>
              <a:gd name="connsiteX36" fmla="*/ 890466 w 991870"/>
              <a:gd name="connsiteY36" fmla="*/ 468718 h 937789"/>
              <a:gd name="connsiteX37" fmla="*/ 100543 w 991870"/>
              <a:gd name="connsiteY37" fmla="*/ 441941 h 937789"/>
              <a:gd name="connsiteX38" fmla="*/ 26906 w 991870"/>
              <a:gd name="connsiteY38" fmla="*/ 368304 h 937789"/>
              <a:gd name="connsiteX39" fmla="*/ 100543 w 991870"/>
              <a:gd name="connsiteY39" fmla="*/ 294667 h 937789"/>
              <a:gd name="connsiteX40" fmla="*/ 174180 w 991870"/>
              <a:gd name="connsiteY40" fmla="*/ 368304 h 937789"/>
              <a:gd name="connsiteX41" fmla="*/ 100543 w 991870"/>
              <a:gd name="connsiteY41" fmla="*/ 441941 h 937789"/>
              <a:gd name="connsiteX42" fmla="*/ 421868 w 991870"/>
              <a:gd name="connsiteY42" fmla="*/ 100534 h 937789"/>
              <a:gd name="connsiteX43" fmla="*/ 495505 w 991870"/>
              <a:gd name="connsiteY43" fmla="*/ 26897 h 937789"/>
              <a:gd name="connsiteX44" fmla="*/ 569142 w 991870"/>
              <a:gd name="connsiteY44" fmla="*/ 100534 h 937789"/>
              <a:gd name="connsiteX45" fmla="*/ 495505 w 991870"/>
              <a:gd name="connsiteY45" fmla="*/ 174171 h 937789"/>
              <a:gd name="connsiteX46" fmla="*/ 421868 w 991870"/>
              <a:gd name="connsiteY46" fmla="*/ 100534 h 937789"/>
              <a:gd name="connsiteX47" fmla="*/ 194263 w 991870"/>
              <a:gd name="connsiteY47" fmla="*/ 910539 h 937789"/>
              <a:gd name="connsiteX48" fmla="*/ 120626 w 991870"/>
              <a:gd name="connsiteY48" fmla="*/ 836902 h 937789"/>
              <a:gd name="connsiteX49" fmla="*/ 194263 w 991870"/>
              <a:gd name="connsiteY49" fmla="*/ 763266 h 937789"/>
              <a:gd name="connsiteX50" fmla="*/ 267900 w 991870"/>
              <a:gd name="connsiteY50" fmla="*/ 836902 h 937789"/>
              <a:gd name="connsiteX51" fmla="*/ 194263 w 991870"/>
              <a:gd name="connsiteY51" fmla="*/ 910539 h 937789"/>
              <a:gd name="connsiteX52" fmla="*/ 870383 w 991870"/>
              <a:gd name="connsiteY52" fmla="*/ 836902 h 937789"/>
              <a:gd name="connsiteX53" fmla="*/ 796746 w 991870"/>
              <a:gd name="connsiteY53" fmla="*/ 910539 h 937789"/>
              <a:gd name="connsiteX54" fmla="*/ 723110 w 991870"/>
              <a:gd name="connsiteY54" fmla="*/ 836902 h 937789"/>
              <a:gd name="connsiteX55" fmla="*/ 796746 w 991870"/>
              <a:gd name="connsiteY55" fmla="*/ 763266 h 937789"/>
              <a:gd name="connsiteX56" fmla="*/ 870383 w 991870"/>
              <a:gd name="connsiteY56" fmla="*/ 836902 h 937789"/>
              <a:gd name="connsiteX57" fmla="*/ 495505 w 991870"/>
              <a:gd name="connsiteY57" fmla="*/ 629380 h 937789"/>
              <a:gd name="connsiteX58" fmla="*/ 388396 w 991870"/>
              <a:gd name="connsiteY58" fmla="*/ 522272 h 937789"/>
              <a:gd name="connsiteX59" fmla="*/ 495505 w 991870"/>
              <a:gd name="connsiteY59" fmla="*/ 415164 h 937789"/>
              <a:gd name="connsiteX60" fmla="*/ 602613 w 991870"/>
              <a:gd name="connsiteY60" fmla="*/ 522272 h 937789"/>
              <a:gd name="connsiteX61" fmla="*/ 495505 w 991870"/>
              <a:gd name="connsiteY61" fmla="*/ 629380 h 937789"/>
              <a:gd name="connsiteX62" fmla="*/ 890466 w 991870"/>
              <a:gd name="connsiteY62" fmla="*/ 294667 h 937789"/>
              <a:gd name="connsiteX63" fmla="*/ 964103 w 991870"/>
              <a:gd name="connsiteY63" fmla="*/ 368304 h 937789"/>
              <a:gd name="connsiteX64" fmla="*/ 890466 w 991870"/>
              <a:gd name="connsiteY64" fmla="*/ 441941 h 937789"/>
              <a:gd name="connsiteX65" fmla="*/ 816829 w 991870"/>
              <a:gd name="connsiteY65" fmla="*/ 368304 h 937789"/>
              <a:gd name="connsiteX66" fmla="*/ 890466 w 991870"/>
              <a:gd name="connsiteY66" fmla="*/ 294667 h 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91870" h="937789">
                <a:moveTo>
                  <a:pt x="890466" y="468718"/>
                </a:moveTo>
                <a:cubicBezTo>
                  <a:pt x="946196" y="468991"/>
                  <a:pt x="991596" y="424035"/>
                  <a:pt x="991869" y="368304"/>
                </a:cubicBezTo>
                <a:cubicBezTo>
                  <a:pt x="992142" y="312574"/>
                  <a:pt x="947185" y="267175"/>
                  <a:pt x="891455" y="266902"/>
                </a:cubicBezTo>
                <a:cubicBezTo>
                  <a:pt x="835726" y="266629"/>
                  <a:pt x="790325" y="311585"/>
                  <a:pt x="790052" y="367315"/>
                </a:cubicBezTo>
                <a:cubicBezTo>
                  <a:pt x="790009" y="376023"/>
                  <a:pt x="791094" y="384698"/>
                  <a:pt x="793279" y="393126"/>
                </a:cubicBezTo>
                <a:lnTo>
                  <a:pt x="615894" y="464086"/>
                </a:lnTo>
                <a:cubicBezTo>
                  <a:pt x="595659" y="422209"/>
                  <a:pt x="555160" y="393817"/>
                  <a:pt x="508893" y="389070"/>
                </a:cubicBezTo>
                <a:lnTo>
                  <a:pt x="508893" y="199943"/>
                </a:lnTo>
                <a:cubicBezTo>
                  <a:pt x="563856" y="192549"/>
                  <a:pt x="602416" y="141999"/>
                  <a:pt x="595022" y="87038"/>
                </a:cubicBezTo>
                <a:cubicBezTo>
                  <a:pt x="587627" y="32076"/>
                  <a:pt x="537077" y="-6486"/>
                  <a:pt x="482116" y="908"/>
                </a:cubicBezTo>
                <a:cubicBezTo>
                  <a:pt x="427154" y="8303"/>
                  <a:pt x="388593" y="58853"/>
                  <a:pt x="395988" y="113815"/>
                </a:cubicBezTo>
                <a:cubicBezTo>
                  <a:pt x="402019" y="158648"/>
                  <a:pt x="437283" y="193912"/>
                  <a:pt x="482116" y="199943"/>
                </a:cubicBezTo>
                <a:lnTo>
                  <a:pt x="482116" y="389070"/>
                </a:lnTo>
                <a:cubicBezTo>
                  <a:pt x="435859" y="393808"/>
                  <a:pt x="395361" y="422185"/>
                  <a:pt x="375115" y="464045"/>
                </a:cubicBezTo>
                <a:lnTo>
                  <a:pt x="197731" y="393086"/>
                </a:lnTo>
                <a:cubicBezTo>
                  <a:pt x="211450" y="339353"/>
                  <a:pt x="179013" y="284671"/>
                  <a:pt x="125280" y="270952"/>
                </a:cubicBezTo>
                <a:cubicBezTo>
                  <a:pt x="71546" y="257232"/>
                  <a:pt x="16865" y="289669"/>
                  <a:pt x="3146" y="343403"/>
                </a:cubicBezTo>
                <a:cubicBezTo>
                  <a:pt x="-10575" y="397136"/>
                  <a:pt x="21863" y="451818"/>
                  <a:pt x="75596" y="465537"/>
                </a:cubicBezTo>
                <a:cubicBezTo>
                  <a:pt x="119424" y="476727"/>
                  <a:pt x="165324" y="457232"/>
                  <a:pt x="187703" y="417922"/>
                </a:cubicBezTo>
                <a:lnTo>
                  <a:pt x="365904" y="489202"/>
                </a:lnTo>
                <a:cubicBezTo>
                  <a:pt x="354742" y="531968"/>
                  <a:pt x="365695" y="577484"/>
                  <a:pt x="395091" y="610489"/>
                </a:cubicBezTo>
                <a:lnTo>
                  <a:pt x="251231" y="754309"/>
                </a:lnTo>
                <a:cubicBezTo>
                  <a:pt x="205493" y="722713"/>
                  <a:pt x="142801" y="734179"/>
                  <a:pt x="111206" y="779917"/>
                </a:cubicBezTo>
                <a:cubicBezTo>
                  <a:pt x="79610" y="825656"/>
                  <a:pt x="91076" y="888348"/>
                  <a:pt x="136814" y="919942"/>
                </a:cubicBezTo>
                <a:cubicBezTo>
                  <a:pt x="182553" y="951538"/>
                  <a:pt x="245245" y="940072"/>
                  <a:pt x="276839" y="894334"/>
                </a:cubicBezTo>
                <a:cubicBezTo>
                  <a:pt x="302620" y="857013"/>
                  <a:pt x="300253" y="807059"/>
                  <a:pt x="271059" y="772343"/>
                </a:cubicBezTo>
                <a:lnTo>
                  <a:pt x="414665" y="628738"/>
                </a:lnTo>
                <a:cubicBezTo>
                  <a:pt x="462359" y="665296"/>
                  <a:pt x="528651" y="665296"/>
                  <a:pt x="576345" y="628738"/>
                </a:cubicBezTo>
                <a:lnTo>
                  <a:pt x="719950" y="772343"/>
                </a:lnTo>
                <a:cubicBezTo>
                  <a:pt x="684198" y="814863"/>
                  <a:pt x="689688" y="878316"/>
                  <a:pt x="732208" y="914067"/>
                </a:cubicBezTo>
                <a:cubicBezTo>
                  <a:pt x="774729" y="949817"/>
                  <a:pt x="838181" y="944329"/>
                  <a:pt x="873933" y="901809"/>
                </a:cubicBezTo>
                <a:cubicBezTo>
                  <a:pt x="909683" y="859287"/>
                  <a:pt x="904195" y="795836"/>
                  <a:pt x="861674" y="760084"/>
                </a:cubicBezTo>
                <a:cubicBezTo>
                  <a:pt x="826983" y="730918"/>
                  <a:pt x="777071" y="728552"/>
                  <a:pt x="739778" y="754309"/>
                </a:cubicBezTo>
                <a:lnTo>
                  <a:pt x="595919" y="610489"/>
                </a:lnTo>
                <a:cubicBezTo>
                  <a:pt x="625288" y="577485"/>
                  <a:pt x="636225" y="531990"/>
                  <a:pt x="625065" y="489243"/>
                </a:cubicBezTo>
                <a:lnTo>
                  <a:pt x="803267" y="417962"/>
                </a:lnTo>
                <a:cubicBezTo>
                  <a:pt x="821105" y="449315"/>
                  <a:pt x="854392" y="468691"/>
                  <a:pt x="890466" y="468718"/>
                </a:cubicBezTo>
                <a:close/>
                <a:moveTo>
                  <a:pt x="100543" y="441941"/>
                </a:moveTo>
                <a:cubicBezTo>
                  <a:pt x="59874" y="441941"/>
                  <a:pt x="26906" y="408973"/>
                  <a:pt x="26906" y="368304"/>
                </a:cubicBezTo>
                <a:cubicBezTo>
                  <a:pt x="26906" y="327635"/>
                  <a:pt x="59874" y="294667"/>
                  <a:pt x="100543" y="294667"/>
                </a:cubicBezTo>
                <a:cubicBezTo>
                  <a:pt x="141212" y="294667"/>
                  <a:pt x="174180" y="327635"/>
                  <a:pt x="174180" y="368304"/>
                </a:cubicBezTo>
                <a:cubicBezTo>
                  <a:pt x="174136" y="408954"/>
                  <a:pt x="141193" y="441897"/>
                  <a:pt x="100543" y="441941"/>
                </a:cubicBezTo>
                <a:close/>
                <a:moveTo>
                  <a:pt x="421868" y="100534"/>
                </a:moveTo>
                <a:cubicBezTo>
                  <a:pt x="421868" y="59865"/>
                  <a:pt x="454836" y="26897"/>
                  <a:pt x="495505" y="26897"/>
                </a:cubicBezTo>
                <a:cubicBezTo>
                  <a:pt x="536174" y="26897"/>
                  <a:pt x="569142" y="59865"/>
                  <a:pt x="569142" y="100534"/>
                </a:cubicBezTo>
                <a:cubicBezTo>
                  <a:pt x="569142" y="141203"/>
                  <a:pt x="536174" y="174171"/>
                  <a:pt x="495505" y="174171"/>
                </a:cubicBezTo>
                <a:cubicBezTo>
                  <a:pt x="454854" y="174126"/>
                  <a:pt x="421912" y="141184"/>
                  <a:pt x="421868" y="100534"/>
                </a:cubicBezTo>
                <a:close/>
                <a:moveTo>
                  <a:pt x="194263" y="910539"/>
                </a:moveTo>
                <a:cubicBezTo>
                  <a:pt x="153594" y="910539"/>
                  <a:pt x="120626" y="877571"/>
                  <a:pt x="120626" y="836902"/>
                </a:cubicBezTo>
                <a:cubicBezTo>
                  <a:pt x="120626" y="796233"/>
                  <a:pt x="153594" y="763266"/>
                  <a:pt x="194263" y="763266"/>
                </a:cubicBezTo>
                <a:cubicBezTo>
                  <a:pt x="234932" y="763266"/>
                  <a:pt x="267900" y="796233"/>
                  <a:pt x="267900" y="836902"/>
                </a:cubicBezTo>
                <a:cubicBezTo>
                  <a:pt x="267856" y="877553"/>
                  <a:pt x="234913" y="910495"/>
                  <a:pt x="194263" y="910539"/>
                </a:cubicBezTo>
                <a:close/>
                <a:moveTo>
                  <a:pt x="870383" y="836902"/>
                </a:moveTo>
                <a:cubicBezTo>
                  <a:pt x="870383" y="877571"/>
                  <a:pt x="837415" y="910539"/>
                  <a:pt x="796746" y="910539"/>
                </a:cubicBezTo>
                <a:cubicBezTo>
                  <a:pt x="756077" y="910539"/>
                  <a:pt x="723110" y="877571"/>
                  <a:pt x="723110" y="836902"/>
                </a:cubicBezTo>
                <a:cubicBezTo>
                  <a:pt x="723110" y="796233"/>
                  <a:pt x="756077" y="763266"/>
                  <a:pt x="796746" y="763266"/>
                </a:cubicBezTo>
                <a:cubicBezTo>
                  <a:pt x="837397" y="763310"/>
                  <a:pt x="870339" y="796252"/>
                  <a:pt x="870383" y="836902"/>
                </a:cubicBezTo>
                <a:close/>
                <a:moveTo>
                  <a:pt x="495505" y="629380"/>
                </a:moveTo>
                <a:cubicBezTo>
                  <a:pt x="436350" y="629380"/>
                  <a:pt x="388396" y="581427"/>
                  <a:pt x="388396" y="522272"/>
                </a:cubicBezTo>
                <a:cubicBezTo>
                  <a:pt x="388396" y="463118"/>
                  <a:pt x="436350" y="415164"/>
                  <a:pt x="495505" y="415164"/>
                </a:cubicBezTo>
                <a:cubicBezTo>
                  <a:pt x="554659" y="415164"/>
                  <a:pt x="602613" y="463118"/>
                  <a:pt x="602613" y="522272"/>
                </a:cubicBezTo>
                <a:cubicBezTo>
                  <a:pt x="602546" y="581398"/>
                  <a:pt x="554631" y="629313"/>
                  <a:pt x="495505" y="629380"/>
                </a:cubicBezTo>
                <a:close/>
                <a:moveTo>
                  <a:pt x="890466" y="294667"/>
                </a:moveTo>
                <a:cubicBezTo>
                  <a:pt x="931135" y="294667"/>
                  <a:pt x="964103" y="327635"/>
                  <a:pt x="964103" y="368304"/>
                </a:cubicBezTo>
                <a:cubicBezTo>
                  <a:pt x="964103" y="408973"/>
                  <a:pt x="931135" y="441941"/>
                  <a:pt x="890466" y="441941"/>
                </a:cubicBezTo>
                <a:cubicBezTo>
                  <a:pt x="849797" y="441941"/>
                  <a:pt x="816829" y="408973"/>
                  <a:pt x="816829" y="368304"/>
                </a:cubicBezTo>
                <a:cubicBezTo>
                  <a:pt x="816873" y="327654"/>
                  <a:pt x="849816" y="294711"/>
                  <a:pt x="890466" y="294667"/>
                </a:cubicBezTo>
                <a:close/>
              </a:path>
            </a:pathLst>
          </a:custGeom>
          <a:solidFill>
            <a:srgbClr val="000000"/>
          </a:soli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5456752-68AC-EB8D-C687-1088899BEAAA}"/>
              </a:ext>
            </a:extLst>
          </p:cNvPr>
          <p:cNvSpPr txBox="1"/>
          <p:nvPr/>
        </p:nvSpPr>
        <p:spPr>
          <a:xfrm>
            <a:off x="-157163" y="457201"/>
            <a:ext cx="8420014" cy="8617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American Typewriter" panose="02090604020004020304" pitchFamily="18" charset="77"/>
              </a:rPr>
              <a:t> Power-</a:t>
            </a:r>
            <a:r>
              <a:rPr lang="it-IT" sz="5000" b="1" err="1">
                <a:solidFill>
                  <a:schemeClr val="bg1"/>
                </a:solidFill>
                <a:latin typeface="American Typewriter" panose="02090604020004020304" pitchFamily="18" charset="77"/>
              </a:rPr>
              <a:t>Law</a:t>
            </a:r>
            <a:r>
              <a:rPr lang="it-IT" sz="5000" b="1">
                <a:solidFill>
                  <a:schemeClr val="bg1"/>
                </a:solidFill>
                <a:latin typeface="American Typewriter" panose="02090604020004020304" pitchFamily="18" charset="77"/>
              </a:rPr>
              <a:t> Distribution</a:t>
            </a:r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BD28797-49D7-E9B0-2F60-2EB4D3565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625" y="3012782"/>
            <a:ext cx="4285680" cy="3574632"/>
          </a:xfrm>
          <a:prstGeom prst="rect">
            <a:avLst/>
          </a:prstGeom>
        </p:spPr>
      </p:pic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883851E-4368-6A1D-A446-E2F3A0A8B25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74863" y="5658895"/>
            <a:ext cx="1028296" cy="10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4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978</Words>
  <Application>Microsoft Macintosh PowerPoint</Application>
  <PresentationFormat>Widescreen</PresentationFormat>
  <Paragraphs>198</Paragraphs>
  <Slides>31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2" baseType="lpstr">
      <vt:lpstr>American Typewriter</vt:lpstr>
      <vt:lpstr>Arial</vt:lpstr>
      <vt:lpstr>Calibri</vt:lpstr>
      <vt:lpstr>Calibri Light</vt:lpstr>
      <vt:lpstr>Cambria</vt:lpstr>
      <vt:lpstr>Cambria Math</vt:lpstr>
      <vt:lpstr>Marker Felt Wide</vt:lpstr>
      <vt:lpstr>Söhne</vt:lpstr>
      <vt:lpstr>Verdana</vt:lpstr>
      <vt:lpstr>Wingdings</vt:lpstr>
      <vt:lpstr>Office Theme</vt:lpstr>
      <vt:lpstr>Scale-free Network: an overview</vt:lpstr>
      <vt:lpstr>Presentazione standard di PowerPoint</vt:lpstr>
      <vt:lpstr>Scale-free Network: an overview</vt:lpstr>
      <vt:lpstr>Presentazione standard di PowerPoint</vt:lpstr>
      <vt:lpstr>Presentazione standard di PowerPoint</vt:lpstr>
      <vt:lpstr>Presentazione standard di PowerPoint</vt:lpstr>
      <vt:lpstr>Scale-free Network: an overview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Network Perspective of the Stock Market</vt:lpstr>
      <vt:lpstr>Presentazione standard di PowerPoint</vt:lpstr>
      <vt:lpstr>Degree Distribution</vt:lpstr>
      <vt:lpstr>Exponent Estimation</vt:lpstr>
      <vt:lpstr>CONCLUSIONS</vt:lpstr>
      <vt:lpstr>Thank you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Scale-free Network: an overview</dc:title>
  <dc:creator>Alessandro Cicalese</dc:creator>
  <cp:lastModifiedBy>Alessandro Cicalese</cp:lastModifiedBy>
  <cp:revision>4</cp:revision>
  <dcterms:created xsi:type="dcterms:W3CDTF">2023-12-01T09:46:49Z</dcterms:created>
  <dcterms:modified xsi:type="dcterms:W3CDTF">2024-01-23T17:42:07Z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2023-12-04T17:21:49Z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20cf8dfe-ad4c-4e07-8682-0124ce08b224</vt:lpwstr>
  </property>
  <property fmtid="{D5CDD505-2E9C-101B-9397-08002B2CF9AE}" pid="8" name="MSIP_Label_2ad0b24d-6422-44b0-b3de-abb3a9e8c81a_ContentBits">
    <vt:lpwstr>0</vt:lpwstr>
  </property>
</Properties>
</file>